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8" r:id="rId4"/>
    <p:sldId id="259" r:id="rId5"/>
    <p:sldId id="261" r:id="rId6"/>
    <p:sldId id="257"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showGuides="1">
      <p:cViewPr varScale="1">
        <p:scale>
          <a:sx n="84" d="100"/>
          <a:sy n="84" d="100"/>
        </p:scale>
        <p:origin x="17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6A99-C9EE-418F-A392-7C8107A5EC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BADA79-BE6D-460A-914F-0CBEDA03C2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EE81D4-77BC-4866-AC50-60DF792D1D38}"/>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6488312E-996A-4A69-A423-EB2E026C0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8F820-FA66-4526-9B3E-01A38866514D}"/>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698939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88DD-B0CC-4375-A7E3-152D33EBFF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D05409-2D86-4C55-BC89-52F11EBEF6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6016B-1444-4C4C-838A-D2FEECA39F21}"/>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53C7B7F2-BB47-4E0F-AC1E-11218D105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3101E-2F2E-4C26-980F-5ED4EE141699}"/>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05276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C80671-70CE-43E2-B1A9-61643B8B37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404374-AEC7-4395-BAAC-8CB3E786AD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2081E-DF03-43BB-9C08-C5A212D7D4F3}"/>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D1DA3613-FBBE-42E1-896E-2FC8AAD2F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FAEC5-FCA8-4ABA-9655-8D122FD08237}"/>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258900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E598-3322-4817-A374-BCBADE1AE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8AE152-AFBC-40AC-BE71-01F6FDAE67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D18C6-0EA3-42B2-8A9E-7A764E92D8F6}"/>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717C0503-DC1F-4A66-B1A3-42F67F547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CF0E3-80A5-4905-83B2-9295DC9068E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6027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F0E2-9555-4E88-B1A9-9C8676EA6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1A845-6BE4-4D6F-8B76-65E7C28E7F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ABEE65-9551-4388-B7CC-FA4512D0769E}"/>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A242387D-1E9B-43F2-96D9-D7E03955E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7FB377-B728-4796-AD5E-B730BC9D5468}"/>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02978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B344-3191-4412-BF67-317BA0B9B7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F406B3-00D1-4CAB-A175-353C18EF69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DB5598-C2B3-4DFF-89F2-311FAF1FDC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03BA41-14ED-4CE4-BE4D-48EC4C573775}"/>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6" name="Footer Placeholder 5">
            <a:extLst>
              <a:ext uri="{FF2B5EF4-FFF2-40B4-BE49-F238E27FC236}">
                <a16:creationId xmlns:a16="http://schemas.microsoft.com/office/drawing/2014/main" id="{034AF250-6358-4230-9462-BCF86E122A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7EF7C-1E25-4C9C-8AC6-4D85FDBEC391}"/>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3992197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7A1B-D301-4B15-B55E-2BF65CFFD5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7B7B31-E34D-4238-9785-34FC106A4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FD7D54-B0D6-41B4-9892-0D4BA499E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01F77D-9716-4A5F-A800-A53AACB7E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1F45D-37D7-4B58-BFAD-7DD7F930B5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F80A12-227D-4953-9CE7-13E2621BC904}"/>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8" name="Footer Placeholder 7">
            <a:extLst>
              <a:ext uri="{FF2B5EF4-FFF2-40B4-BE49-F238E27FC236}">
                <a16:creationId xmlns:a16="http://schemas.microsoft.com/office/drawing/2014/main" id="{E23873D3-AC42-47D6-AAF9-E41F922B7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E2115D-FA01-4274-BB30-C090B0839A68}"/>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4192845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61E0-9EA4-4270-BC0F-A42E353CF0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50B42E-300E-44DE-81D8-37EF95C5B5DB}"/>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4" name="Footer Placeholder 3">
            <a:extLst>
              <a:ext uri="{FF2B5EF4-FFF2-40B4-BE49-F238E27FC236}">
                <a16:creationId xmlns:a16="http://schemas.microsoft.com/office/drawing/2014/main" id="{3C8B568D-7E71-461E-9899-10D8C1E226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41DF49-FB3A-41BF-B2CC-8BC16DE1F94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43473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DC28D0-9AE7-4F86-BCDA-E84C852B25EF}"/>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3" name="Footer Placeholder 2">
            <a:extLst>
              <a:ext uri="{FF2B5EF4-FFF2-40B4-BE49-F238E27FC236}">
                <a16:creationId xmlns:a16="http://schemas.microsoft.com/office/drawing/2014/main" id="{DD002783-C293-46BB-A66D-7E1E82DF47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2ABBC4-92DE-4FDC-A251-73F8BB72117E}"/>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711595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B522-C428-42AF-B9BD-FE3D4D080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85DB29-43DF-449B-BFCE-1DFF8ECCF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9E792F-255D-4C2F-96EC-72B064BF2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573BCC-C11A-4175-A89B-FF7DFA5CEDF2}"/>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6" name="Footer Placeholder 5">
            <a:extLst>
              <a:ext uri="{FF2B5EF4-FFF2-40B4-BE49-F238E27FC236}">
                <a16:creationId xmlns:a16="http://schemas.microsoft.com/office/drawing/2014/main" id="{02122DFC-6261-4F2F-848A-B11198535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810A9-FDD4-44C1-9031-AF233ABA471F}"/>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1739607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762C-6B0A-4B28-9AAD-3B0A772FC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E413DE-7FC5-43F4-9D1B-35997402B6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3B474D-47D1-498C-8112-DAB0729C0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584CB8-F451-4319-869C-28D2114B91E1}"/>
              </a:ext>
            </a:extLst>
          </p:cNvPr>
          <p:cNvSpPr>
            <a:spLocks noGrp="1"/>
          </p:cNvSpPr>
          <p:nvPr>
            <p:ph type="dt" sz="half" idx="10"/>
          </p:nvPr>
        </p:nvSpPr>
        <p:spPr/>
        <p:txBody>
          <a:bodyPr/>
          <a:lstStyle/>
          <a:p>
            <a:fld id="{9C1C0B5E-2A8E-4DF1-9456-FF3082019365}" type="datetimeFigureOut">
              <a:rPr lang="en-US" smtClean="0"/>
              <a:t>12/22/2024</a:t>
            </a:fld>
            <a:endParaRPr lang="en-US"/>
          </a:p>
        </p:txBody>
      </p:sp>
      <p:sp>
        <p:nvSpPr>
          <p:cNvPr id="6" name="Footer Placeholder 5">
            <a:extLst>
              <a:ext uri="{FF2B5EF4-FFF2-40B4-BE49-F238E27FC236}">
                <a16:creationId xmlns:a16="http://schemas.microsoft.com/office/drawing/2014/main" id="{EF5D7AF4-F338-4B4B-9232-FDD66A40E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A8FC8-7F2F-48D3-9CA4-05A31880CD60}"/>
              </a:ext>
            </a:extLst>
          </p:cNvPr>
          <p:cNvSpPr>
            <a:spLocks noGrp="1"/>
          </p:cNvSpPr>
          <p:nvPr>
            <p:ph type="sldNum" sz="quarter" idx="12"/>
          </p:nvPr>
        </p:nvSpPr>
        <p:spPr/>
        <p:txBody>
          <a:bodyPr/>
          <a:lstStyle/>
          <a:p>
            <a:fld id="{06628FD7-84DD-4B16-8D4E-3721E79C7F81}" type="slidenum">
              <a:rPr lang="en-US" smtClean="0"/>
              <a:t>‹#›</a:t>
            </a:fld>
            <a:endParaRPr lang="en-US"/>
          </a:p>
        </p:txBody>
      </p:sp>
    </p:spTree>
    <p:extLst>
      <p:ext uri="{BB962C8B-B14F-4D97-AF65-F5344CB8AC3E}">
        <p14:creationId xmlns:p14="http://schemas.microsoft.com/office/powerpoint/2010/main" val="2213273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461EF-A9FD-4112-B674-CDCC3238D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DFBB53-A5DD-48AB-83CE-EC7543F67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8C417-65BA-4D2F-A772-5983EA9D5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C0B5E-2A8E-4DF1-9456-FF3082019365}" type="datetimeFigureOut">
              <a:rPr lang="en-US" smtClean="0"/>
              <a:t>12/22/2024</a:t>
            </a:fld>
            <a:endParaRPr lang="en-US"/>
          </a:p>
        </p:txBody>
      </p:sp>
      <p:sp>
        <p:nvSpPr>
          <p:cNvPr id="5" name="Footer Placeholder 4">
            <a:extLst>
              <a:ext uri="{FF2B5EF4-FFF2-40B4-BE49-F238E27FC236}">
                <a16:creationId xmlns:a16="http://schemas.microsoft.com/office/drawing/2014/main" id="{FC495E4C-CC5E-4B62-974B-A26E99A66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67E8A-7E58-409B-BC3A-684BCF1E37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628FD7-84DD-4B16-8D4E-3721E79C7F81}" type="slidenum">
              <a:rPr lang="en-US" smtClean="0"/>
              <a:t>‹#›</a:t>
            </a:fld>
            <a:endParaRPr lang="en-US"/>
          </a:p>
        </p:txBody>
      </p:sp>
    </p:spTree>
    <p:extLst>
      <p:ext uri="{BB962C8B-B14F-4D97-AF65-F5344CB8AC3E}">
        <p14:creationId xmlns:p14="http://schemas.microsoft.com/office/powerpoint/2010/main" val="3060720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8F221E-9727-4BEE-A205-8A2E7C8BD224}"/>
              </a:ext>
            </a:extLst>
          </p:cNvPr>
          <p:cNvPicPr>
            <a:picLocks noChangeAspect="1"/>
          </p:cNvPicPr>
          <p:nvPr/>
        </p:nvPicPr>
        <p:blipFill>
          <a:blip r:embed="rId2"/>
          <a:stretch>
            <a:fillRect/>
          </a:stretch>
        </p:blipFill>
        <p:spPr>
          <a:xfrm>
            <a:off x="1" y="0"/>
            <a:ext cx="12192000" cy="6757060"/>
          </a:xfrm>
          <a:prstGeom prst="rect">
            <a:avLst/>
          </a:prstGeom>
        </p:spPr>
      </p:pic>
    </p:spTree>
    <p:extLst>
      <p:ext uri="{BB962C8B-B14F-4D97-AF65-F5344CB8AC3E}">
        <p14:creationId xmlns:p14="http://schemas.microsoft.com/office/powerpoint/2010/main" val="3564311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22318C2-346C-49F5-9881-9B2943BC9E72}"/>
              </a:ext>
            </a:extLst>
          </p:cNvPr>
          <p:cNvGraphicFramePr>
            <a:graphicFrameLocks noGrp="1"/>
          </p:cNvGraphicFramePr>
          <p:nvPr>
            <p:extLst>
              <p:ext uri="{D42A27DB-BD31-4B8C-83A1-F6EECF244321}">
                <p14:modId xmlns:p14="http://schemas.microsoft.com/office/powerpoint/2010/main" val="1761872935"/>
              </p:ext>
            </p:extLst>
          </p:nvPr>
        </p:nvGraphicFramePr>
        <p:xfrm>
          <a:off x="0" y="0"/>
          <a:ext cx="12192000" cy="6858001"/>
        </p:xfrm>
        <a:graphic>
          <a:graphicData uri="http://schemas.openxmlformats.org/drawingml/2006/table">
            <a:tbl>
              <a:tblPr/>
              <a:tblGrid>
                <a:gridCol w="4064000">
                  <a:extLst>
                    <a:ext uri="{9D8B030D-6E8A-4147-A177-3AD203B41FA5}">
                      <a16:colId xmlns:a16="http://schemas.microsoft.com/office/drawing/2014/main" val="3718512890"/>
                    </a:ext>
                  </a:extLst>
                </a:gridCol>
                <a:gridCol w="4064000">
                  <a:extLst>
                    <a:ext uri="{9D8B030D-6E8A-4147-A177-3AD203B41FA5}">
                      <a16:colId xmlns:a16="http://schemas.microsoft.com/office/drawing/2014/main" val="2242188196"/>
                    </a:ext>
                  </a:extLst>
                </a:gridCol>
                <a:gridCol w="4064000">
                  <a:extLst>
                    <a:ext uri="{9D8B030D-6E8A-4147-A177-3AD203B41FA5}">
                      <a16:colId xmlns:a16="http://schemas.microsoft.com/office/drawing/2014/main" val="3640371255"/>
                    </a:ext>
                  </a:extLst>
                </a:gridCol>
              </a:tblGrid>
              <a:tr h="527539">
                <a:tc>
                  <a:txBody>
                    <a:bodyPr/>
                    <a:lstStyle/>
                    <a:p>
                      <a:pPr fontAlgn="t" latinLnBrk="0"/>
                      <a:r>
                        <a:rPr lang="en-US" sz="2000" b="1" dirty="0">
                          <a:effectLst/>
                          <a:latin typeface="Times New Roman" panose="02020603050405020304" pitchFamily="18" charset="0"/>
                          <a:cs typeface="Times New Roman" panose="02020603050405020304" pitchFamily="18" charset="0"/>
                        </a:rPr>
                        <a:t>Features</a:t>
                      </a:r>
                    </a:p>
                  </a:txBody>
                  <a:tcPr marL="83680" marR="83680" marT="41840" marB="41840">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E0B2CC"/>
                      </a:solidFill>
                      <a:prstDash val="solid"/>
                      <a:round/>
                      <a:headEnd type="none" w="med" len="med"/>
                      <a:tailEnd type="none" w="med" len="med"/>
                    </a:lnB>
                  </a:tcPr>
                </a:tc>
                <a:tc>
                  <a:txBody>
                    <a:bodyPr/>
                    <a:lstStyle/>
                    <a:p>
                      <a:pPr fontAlgn="t" latinLnBrk="0"/>
                      <a:r>
                        <a:rPr lang="en-US" sz="2000" b="1" dirty="0">
                          <a:effectLst/>
                          <a:latin typeface="Times New Roman" panose="02020603050405020304" pitchFamily="18" charset="0"/>
                          <a:cs typeface="Times New Roman" panose="02020603050405020304" pitchFamily="18" charset="0"/>
                        </a:rPr>
                        <a:t>Hot Beds</a:t>
                      </a:r>
                    </a:p>
                  </a:txBody>
                  <a:tcPr marL="83680" marR="83680" marT="41840" marB="41840">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tc>
                  <a:txBody>
                    <a:bodyPr/>
                    <a:lstStyle/>
                    <a:p>
                      <a:pPr fontAlgn="t" latinLnBrk="0"/>
                      <a:r>
                        <a:rPr lang="en-US" sz="2000" b="1" dirty="0">
                          <a:effectLst/>
                          <a:latin typeface="Times New Roman" panose="02020603050405020304" pitchFamily="18" charset="0"/>
                          <a:cs typeface="Times New Roman" panose="02020603050405020304" pitchFamily="18" charset="0"/>
                        </a:rPr>
                        <a:t>Cold Frames</a:t>
                      </a:r>
                    </a:p>
                  </a:txBody>
                  <a:tcPr marL="83680" marR="83680" marT="41840" marB="41840">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E0A6CC"/>
                      </a:solidFill>
                      <a:prstDash val="solid"/>
                      <a:round/>
                      <a:headEnd type="none" w="med" len="med"/>
                      <a:tailEnd type="none" w="med" len="med"/>
                    </a:lnB>
                  </a:tcPr>
                </a:tc>
                <a:extLst>
                  <a:ext uri="{0D108BD9-81ED-4DB2-BD59-A6C34878D82A}">
                    <a16:rowId xmlns:a16="http://schemas.microsoft.com/office/drawing/2014/main" val="2721186028"/>
                  </a:ext>
                </a:extLst>
              </a:tr>
              <a:tr h="1318847">
                <a:tc>
                  <a:txBody>
                    <a:bodyPr/>
                    <a:lstStyle/>
                    <a:p>
                      <a:pPr fontAlgn="base" latinLnBrk="0"/>
                      <a:r>
                        <a:rPr lang="en-US" sz="2000" b="0" dirty="0">
                          <a:effectLst/>
                          <a:latin typeface="Times New Roman" panose="02020603050405020304" pitchFamily="18" charset="0"/>
                          <a:cs typeface="Times New Roman" panose="02020603050405020304" pitchFamily="18" charset="0"/>
                        </a:rPr>
                        <a:t>Heating Source</a:t>
                      </a:r>
                      <a:endParaRPr lang="en-US" sz="2000" dirty="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E0B2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E0B2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Supplemental heat (manure, electric cables)</a:t>
                      </a: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E0A6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Solar energy only</a:t>
                      </a:r>
                    </a:p>
                  </a:txBody>
                  <a:tcPr marL="83680" marR="83680" marT="41840" marB="41840" anchor="ctr">
                    <a:lnL w="9525" cap="flat" cmpd="sng" algn="ctr">
                      <a:solidFill>
                        <a:srgbClr val="E0A6CC"/>
                      </a:solidFill>
                      <a:prstDash val="solid"/>
                      <a:round/>
                      <a:headEnd type="none" w="med" len="med"/>
                      <a:tailEnd type="none" w="med" len="med"/>
                    </a:lnL>
                    <a:lnR w="9525" cap="flat" cmpd="sng" algn="ctr">
                      <a:solidFill>
                        <a:srgbClr val="E0A6CC"/>
                      </a:solidFill>
                      <a:prstDash val="solid"/>
                      <a:round/>
                      <a:headEnd type="none" w="med" len="med"/>
                      <a:tailEnd type="none" w="med" len="med"/>
                    </a:lnR>
                    <a:lnT w="9525" cap="flat" cmpd="sng" algn="ctr">
                      <a:solidFill>
                        <a:srgbClr val="E0A6CC"/>
                      </a:solidFill>
                      <a:prstDash val="solid"/>
                      <a:round/>
                      <a:headEnd type="none" w="med" len="med"/>
                      <a:tailEnd type="none" w="med" len="med"/>
                    </a:lnT>
                    <a:lnB w="9525" cap="flat" cmpd="sng" algn="ctr">
                      <a:solidFill>
                        <a:srgbClr val="E0B6CC"/>
                      </a:solidFill>
                      <a:prstDash val="solid"/>
                      <a:round/>
                      <a:headEnd type="none" w="med" len="med"/>
                      <a:tailEnd type="none" w="med" len="med"/>
                    </a:lnB>
                  </a:tcPr>
                </a:tc>
                <a:extLst>
                  <a:ext uri="{0D108BD9-81ED-4DB2-BD59-A6C34878D82A}">
                    <a16:rowId xmlns:a16="http://schemas.microsoft.com/office/drawing/2014/main" val="1272232131"/>
                  </a:ext>
                </a:extLst>
              </a:tr>
              <a:tr h="923192">
                <a:tc>
                  <a:txBody>
                    <a:bodyPr/>
                    <a:lstStyle/>
                    <a:p>
                      <a:pPr fontAlgn="base" latinLnBrk="0"/>
                      <a:r>
                        <a:rPr lang="en-US" sz="2000" b="0" dirty="0">
                          <a:effectLst/>
                          <a:latin typeface="Times New Roman" panose="02020603050405020304" pitchFamily="18" charset="0"/>
                          <a:cs typeface="Times New Roman" panose="02020603050405020304" pitchFamily="18" charset="0"/>
                        </a:rPr>
                        <a:t>Construction</a:t>
                      </a:r>
                      <a:endParaRPr lang="en-US" sz="2000" dirty="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60B4CC"/>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Often deeper, more permanent</a:t>
                      </a: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E0B6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60AC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Simpler, can be moved easily</a:t>
                      </a:r>
                    </a:p>
                  </a:txBody>
                  <a:tcPr marL="83680" marR="83680" marT="41840" marB="41840" anchor="ctr">
                    <a:lnL w="9525" cap="flat" cmpd="sng" algn="ctr">
                      <a:solidFill>
                        <a:srgbClr val="E0B6CC"/>
                      </a:solidFill>
                      <a:prstDash val="solid"/>
                      <a:round/>
                      <a:headEnd type="none" w="med" len="med"/>
                      <a:tailEnd type="none" w="med" len="med"/>
                    </a:lnL>
                    <a:lnR w="9525" cap="flat" cmpd="sng" algn="ctr">
                      <a:solidFill>
                        <a:srgbClr val="E0B6CC"/>
                      </a:solidFill>
                      <a:prstDash val="solid"/>
                      <a:round/>
                      <a:headEnd type="none" w="med" len="med"/>
                      <a:tailEnd type="none" w="med" len="med"/>
                    </a:lnR>
                    <a:lnT w="9525" cap="flat" cmpd="sng" algn="ctr">
                      <a:solidFill>
                        <a:srgbClr val="E0B6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extLst>
                  <a:ext uri="{0D108BD9-81ED-4DB2-BD59-A6C34878D82A}">
                    <a16:rowId xmlns:a16="http://schemas.microsoft.com/office/drawing/2014/main" val="2316013497"/>
                  </a:ext>
                </a:extLst>
              </a:tr>
              <a:tr h="923192">
                <a:tc>
                  <a:txBody>
                    <a:bodyPr/>
                    <a:lstStyle/>
                    <a:p>
                      <a:pPr fontAlgn="base" latinLnBrk="0"/>
                      <a:r>
                        <a:rPr lang="en-US" sz="2000" b="0">
                          <a:effectLst/>
                          <a:latin typeface="Times New Roman" panose="02020603050405020304" pitchFamily="18" charset="0"/>
                          <a:cs typeface="Times New Roman" panose="02020603050405020304" pitchFamily="18" charset="0"/>
                        </a:rPr>
                        <a:t>Usage</a:t>
                      </a:r>
                      <a:endParaRPr lang="en-US" sz="200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60B4CC"/>
                      </a:solidFill>
                      <a:prstDash val="solid"/>
                      <a:round/>
                      <a:headEnd type="none" w="med" len="med"/>
                      <a:tailEnd type="none" w="med" len="med"/>
                    </a:lnL>
                    <a:lnR w="9525" cap="flat" cmpd="sng" algn="ctr">
                      <a:solidFill>
                        <a:srgbClr val="60ACCC"/>
                      </a:solidFill>
                      <a:prstDash val="solid"/>
                      <a:round/>
                      <a:headEnd type="none" w="med" len="med"/>
                      <a:tailEnd type="none" w="med" len="med"/>
                    </a:lnR>
                    <a:lnT w="9525" cap="flat" cmpd="sng" algn="ctr">
                      <a:solidFill>
                        <a:srgbClr val="60B4CC"/>
                      </a:solidFill>
                      <a:prstDash val="solid"/>
                      <a:round/>
                      <a:headEnd type="none" w="med" len="med"/>
                      <a:tailEnd type="none" w="med" len="med"/>
                    </a:lnT>
                    <a:lnB w="9525" cap="flat" cmpd="sng" algn="ctr">
                      <a:solidFill>
                        <a:srgbClr val="E0A3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Early germination, faster growth</a:t>
                      </a:r>
                    </a:p>
                  </a:txBody>
                  <a:tcPr marL="83680" marR="83680" marT="41840" marB="41840" anchor="ctr">
                    <a:lnL w="9525" cap="flat" cmpd="sng" algn="ctr">
                      <a:solidFill>
                        <a:srgbClr val="60AC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60ACCC"/>
                      </a:solidFill>
                      <a:prstDash val="solid"/>
                      <a:round/>
                      <a:headEnd type="none" w="med" len="med"/>
                      <a:tailEnd type="none" w="med" len="med"/>
                    </a:lnT>
                    <a:lnB w="9525" cap="flat" cmpd="sng" algn="ctr">
                      <a:solidFill>
                        <a:srgbClr val="E0B2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Hardening off seedlings</a:t>
                      </a: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E0B6CC"/>
                      </a:solidFill>
                      <a:prstDash val="solid"/>
                      <a:round/>
                      <a:headEnd type="none" w="med" len="med"/>
                      <a:tailEnd type="none" w="med" len="med"/>
                    </a:lnB>
                  </a:tcPr>
                </a:tc>
                <a:extLst>
                  <a:ext uri="{0D108BD9-81ED-4DB2-BD59-A6C34878D82A}">
                    <a16:rowId xmlns:a16="http://schemas.microsoft.com/office/drawing/2014/main" val="1148456901"/>
                  </a:ext>
                </a:extLst>
              </a:tr>
              <a:tr h="923192">
                <a:tc>
                  <a:txBody>
                    <a:bodyPr/>
                    <a:lstStyle/>
                    <a:p>
                      <a:pPr fontAlgn="base" latinLnBrk="0"/>
                      <a:r>
                        <a:rPr lang="en-US" sz="2000" b="0">
                          <a:effectLst/>
                          <a:latin typeface="Times New Roman" panose="02020603050405020304" pitchFamily="18" charset="0"/>
                          <a:cs typeface="Times New Roman" panose="02020603050405020304" pitchFamily="18" charset="0"/>
                        </a:rPr>
                        <a:t>Temperature Control</a:t>
                      </a:r>
                      <a:endParaRPr lang="en-US" sz="200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E0A3CC"/>
                      </a:solidFill>
                      <a:prstDash val="solid"/>
                      <a:round/>
                      <a:headEnd type="none" w="med" len="med"/>
                      <a:tailEnd type="none" w="med" len="med"/>
                    </a:lnL>
                    <a:lnR w="9525" cap="flat" cmpd="sng" algn="ctr">
                      <a:solidFill>
                        <a:srgbClr val="E0B2CC"/>
                      </a:solidFill>
                      <a:prstDash val="solid"/>
                      <a:round/>
                      <a:headEnd type="none" w="med" len="med"/>
                      <a:tailEnd type="none" w="med" len="med"/>
                    </a:lnR>
                    <a:lnT w="9525" cap="flat" cmpd="sng" algn="ctr">
                      <a:solidFill>
                        <a:srgbClr val="E0A3CC"/>
                      </a:solidFill>
                      <a:prstDash val="solid"/>
                      <a:round/>
                      <a:headEnd type="none" w="med" len="med"/>
                      <a:tailEnd type="none" w="med" len="med"/>
                    </a:lnT>
                    <a:lnB w="9525" cap="flat" cmpd="sng" algn="ctr">
                      <a:solidFill>
                        <a:srgbClr val="E0B6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Maintains higher temperatures</a:t>
                      </a:r>
                    </a:p>
                  </a:txBody>
                  <a:tcPr marL="83680" marR="83680" marT="41840" marB="41840" anchor="ctr">
                    <a:lnL w="9525" cap="flat" cmpd="sng" algn="ctr">
                      <a:solidFill>
                        <a:srgbClr val="E0B2CC"/>
                      </a:solidFill>
                      <a:prstDash val="solid"/>
                      <a:round/>
                      <a:headEnd type="none" w="med" len="med"/>
                      <a:tailEnd type="none" w="med" len="med"/>
                    </a:lnL>
                    <a:lnR w="9525" cap="flat" cmpd="sng" algn="ctr">
                      <a:solidFill>
                        <a:srgbClr val="E0B6CC"/>
                      </a:solidFill>
                      <a:prstDash val="solid"/>
                      <a:round/>
                      <a:headEnd type="none" w="med" len="med"/>
                      <a:tailEnd type="none" w="med" len="med"/>
                    </a:lnR>
                    <a:lnT w="9525" cap="flat" cmpd="sng" algn="ctr">
                      <a:solidFill>
                        <a:srgbClr val="E0B2CC"/>
                      </a:solidFill>
                      <a:prstDash val="solid"/>
                      <a:round/>
                      <a:headEnd type="none" w="med" len="med"/>
                      <a:tailEnd type="none" w="med" len="med"/>
                    </a:lnT>
                    <a:lnB w="9525" cap="flat" cmpd="sng" algn="ctr">
                      <a:solidFill>
                        <a:srgbClr val="E0B6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Relies on ambient temperatures</a:t>
                      </a:r>
                    </a:p>
                  </a:txBody>
                  <a:tcPr marL="83680" marR="83680" marT="41840" marB="41840" anchor="ctr">
                    <a:lnL w="9525" cap="flat" cmpd="sng" algn="ctr">
                      <a:solidFill>
                        <a:srgbClr val="E0B6CC"/>
                      </a:solidFill>
                      <a:prstDash val="solid"/>
                      <a:round/>
                      <a:headEnd type="none" w="med" len="med"/>
                      <a:tailEnd type="none" w="med" len="med"/>
                    </a:lnL>
                    <a:lnR w="9525" cap="flat" cmpd="sng" algn="ctr">
                      <a:solidFill>
                        <a:srgbClr val="E0B6CC"/>
                      </a:solidFill>
                      <a:prstDash val="solid"/>
                      <a:round/>
                      <a:headEnd type="none" w="med" len="med"/>
                      <a:tailEnd type="none" w="med" len="med"/>
                    </a:lnR>
                    <a:lnT w="9525" cap="flat" cmpd="sng" algn="ctr">
                      <a:solidFill>
                        <a:srgbClr val="E0B6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extLst>
                  <a:ext uri="{0D108BD9-81ED-4DB2-BD59-A6C34878D82A}">
                    <a16:rowId xmlns:a16="http://schemas.microsoft.com/office/drawing/2014/main" val="409650912"/>
                  </a:ext>
                </a:extLst>
              </a:tr>
              <a:tr h="923192">
                <a:tc>
                  <a:txBody>
                    <a:bodyPr/>
                    <a:lstStyle/>
                    <a:p>
                      <a:pPr fontAlgn="base" latinLnBrk="0"/>
                      <a:r>
                        <a:rPr lang="en-US" sz="2000" b="0">
                          <a:effectLst/>
                          <a:latin typeface="Times New Roman" panose="02020603050405020304" pitchFamily="18" charset="0"/>
                          <a:cs typeface="Times New Roman" panose="02020603050405020304" pitchFamily="18" charset="0"/>
                        </a:rPr>
                        <a:t>Season Extension</a:t>
                      </a:r>
                      <a:endParaRPr lang="en-US" sz="200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E0B6CC"/>
                      </a:solidFill>
                      <a:prstDash val="solid"/>
                      <a:round/>
                      <a:headEnd type="none" w="med" len="med"/>
                      <a:tailEnd type="none" w="med" len="med"/>
                    </a:lnL>
                    <a:lnR w="9525" cap="flat" cmpd="sng" algn="ctr">
                      <a:solidFill>
                        <a:srgbClr val="E0B6CC"/>
                      </a:solidFill>
                      <a:prstDash val="solid"/>
                      <a:round/>
                      <a:headEnd type="none" w="med" len="med"/>
                      <a:tailEnd type="none" w="med" len="med"/>
                    </a:lnR>
                    <a:lnT w="9525" cap="flat" cmpd="sng" algn="ctr">
                      <a:solidFill>
                        <a:srgbClr val="E0B6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Extends growing season significantly</a:t>
                      </a:r>
                    </a:p>
                  </a:txBody>
                  <a:tcPr marL="83680" marR="83680" marT="41840" marB="41840" anchor="ctr">
                    <a:lnL w="9525" cap="flat" cmpd="sng" algn="ctr">
                      <a:solidFill>
                        <a:srgbClr val="E0B6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E0B6CC"/>
                      </a:solidFill>
                      <a:prstDash val="solid"/>
                      <a:round/>
                      <a:headEnd type="none" w="med" len="med"/>
                      <a:tailEnd type="none" w="med" len="med"/>
                    </a:lnT>
                    <a:lnB w="9525" cap="flat" cmpd="sng" algn="ctr">
                      <a:solidFill>
                        <a:srgbClr val="60AD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Provides moderate extension</a:t>
                      </a: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60A2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E0AECC"/>
                      </a:solidFill>
                      <a:prstDash val="solid"/>
                      <a:round/>
                      <a:headEnd type="none" w="med" len="med"/>
                      <a:tailEnd type="none" w="med" len="med"/>
                    </a:lnB>
                  </a:tcPr>
                </a:tc>
                <a:extLst>
                  <a:ext uri="{0D108BD9-81ED-4DB2-BD59-A6C34878D82A}">
                    <a16:rowId xmlns:a16="http://schemas.microsoft.com/office/drawing/2014/main" val="299738022"/>
                  </a:ext>
                </a:extLst>
              </a:tr>
              <a:tr h="1318847">
                <a:tc>
                  <a:txBody>
                    <a:bodyPr/>
                    <a:lstStyle/>
                    <a:p>
                      <a:pPr fontAlgn="base" latinLnBrk="0"/>
                      <a:r>
                        <a:rPr lang="en-US" sz="2000" b="0">
                          <a:effectLst/>
                          <a:latin typeface="Times New Roman" panose="02020603050405020304" pitchFamily="18" charset="0"/>
                          <a:cs typeface="Times New Roman" panose="02020603050405020304" pitchFamily="18" charset="0"/>
                        </a:rPr>
                        <a:t>Cost</a:t>
                      </a:r>
                      <a:endParaRPr lang="en-US" sz="2000">
                        <a:effectLst/>
                        <a:latin typeface="Times New Roman" panose="02020603050405020304" pitchFamily="18" charset="0"/>
                        <a:cs typeface="Times New Roman" panose="02020603050405020304" pitchFamily="18" charset="0"/>
                      </a:endParaRPr>
                    </a:p>
                  </a:txBody>
                  <a:tcPr marL="83680" marR="83680" marT="41840" marB="41840" anchor="ctr">
                    <a:lnL w="9525" cap="flat" cmpd="sng" algn="ctr">
                      <a:solidFill>
                        <a:srgbClr val="60A2CC"/>
                      </a:solidFill>
                      <a:prstDash val="solid"/>
                      <a:round/>
                      <a:headEnd type="none" w="med" len="med"/>
                      <a:tailEnd type="none" w="med" len="med"/>
                    </a:lnL>
                    <a:lnR w="9525" cap="flat" cmpd="sng" algn="ctr">
                      <a:solidFill>
                        <a:srgbClr val="60ADCC"/>
                      </a:solidFill>
                      <a:prstDash val="solid"/>
                      <a:round/>
                      <a:headEnd type="none" w="med" len="med"/>
                      <a:tailEnd type="none" w="med" len="med"/>
                    </a:lnR>
                    <a:lnT w="9525" cap="flat" cmpd="sng" algn="ctr">
                      <a:solidFill>
                        <a:srgbClr val="60A2CC"/>
                      </a:solidFill>
                      <a:prstDash val="solid"/>
                      <a:round/>
                      <a:headEnd type="none" w="med" len="med"/>
                      <a:tailEnd type="none" w="med" len="med"/>
                    </a:lnT>
                    <a:lnB w="9525" cap="flat" cmpd="sng" algn="ctr">
                      <a:solidFill>
                        <a:srgbClr val="60A2CC"/>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Generally more expensive due to heating elements</a:t>
                      </a:r>
                    </a:p>
                  </a:txBody>
                  <a:tcPr marL="83680" marR="83680" marT="41840" marB="41840" anchor="ctr">
                    <a:lnL w="9525" cap="flat" cmpd="sng" algn="ctr">
                      <a:solidFill>
                        <a:srgbClr val="60ADCC"/>
                      </a:solidFill>
                      <a:prstDash val="solid"/>
                      <a:round/>
                      <a:headEnd type="none" w="med" len="med"/>
                      <a:tailEnd type="none" w="med" len="med"/>
                    </a:lnL>
                    <a:lnR w="9525" cap="flat" cmpd="sng" algn="ctr">
                      <a:solidFill>
                        <a:srgbClr val="E0AECC"/>
                      </a:solidFill>
                      <a:prstDash val="solid"/>
                      <a:round/>
                      <a:headEnd type="none" w="med" len="med"/>
                      <a:tailEnd type="none" w="med" len="med"/>
                    </a:lnR>
                    <a:lnT w="9525" cap="flat" cmpd="sng" algn="ctr">
                      <a:solidFill>
                        <a:srgbClr val="60ADCC"/>
                      </a:solidFill>
                      <a:prstDash val="solid"/>
                      <a:round/>
                      <a:headEnd type="none" w="med" len="med"/>
                      <a:tailEnd type="none" w="med" len="med"/>
                    </a:lnT>
                    <a:lnB w="9525" cap="flat" cmpd="sng" algn="ctr">
                      <a:solidFill>
                        <a:srgbClr val="60ADCC"/>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Typically less expensive</a:t>
                      </a:r>
                    </a:p>
                  </a:txBody>
                  <a:tcPr marL="83680" marR="83680" marT="41840" marB="41840" anchor="ctr">
                    <a:lnL w="9525" cap="flat" cmpd="sng" algn="ctr">
                      <a:solidFill>
                        <a:srgbClr val="E0AECC"/>
                      </a:solidFill>
                      <a:prstDash val="solid"/>
                      <a:round/>
                      <a:headEnd type="none" w="med" len="med"/>
                      <a:tailEnd type="none" w="med" len="med"/>
                    </a:lnL>
                    <a:lnR w="9525" cap="flat" cmpd="sng" algn="ctr">
                      <a:solidFill>
                        <a:srgbClr val="E0AECC"/>
                      </a:solidFill>
                      <a:prstDash val="solid"/>
                      <a:round/>
                      <a:headEnd type="none" w="med" len="med"/>
                      <a:tailEnd type="none" w="med" len="med"/>
                    </a:lnR>
                    <a:lnT w="9525" cap="flat" cmpd="sng" algn="ctr">
                      <a:solidFill>
                        <a:srgbClr val="E0AECC"/>
                      </a:solidFill>
                      <a:prstDash val="solid"/>
                      <a:round/>
                      <a:headEnd type="none" w="med" len="med"/>
                      <a:tailEnd type="none" w="med" len="med"/>
                    </a:lnT>
                    <a:lnB w="9525" cap="flat" cmpd="sng" algn="ctr">
                      <a:solidFill>
                        <a:srgbClr val="E0AECC"/>
                      </a:solidFill>
                      <a:prstDash val="solid"/>
                      <a:round/>
                      <a:headEnd type="none" w="med" len="med"/>
                      <a:tailEnd type="none" w="med" len="med"/>
                    </a:lnB>
                  </a:tcPr>
                </a:tc>
                <a:extLst>
                  <a:ext uri="{0D108BD9-81ED-4DB2-BD59-A6C34878D82A}">
                    <a16:rowId xmlns:a16="http://schemas.microsoft.com/office/drawing/2014/main" val="3066980099"/>
                  </a:ext>
                </a:extLst>
              </a:tr>
            </a:tbl>
          </a:graphicData>
        </a:graphic>
      </p:graphicFrame>
    </p:spTree>
    <p:extLst>
      <p:ext uri="{BB962C8B-B14F-4D97-AF65-F5344CB8AC3E}">
        <p14:creationId xmlns:p14="http://schemas.microsoft.com/office/powerpoint/2010/main" val="813333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0425D2-65B4-429B-A299-A62CBD5DCEE3}"/>
              </a:ext>
            </a:extLst>
          </p:cNvPr>
          <p:cNvSpPr/>
          <p:nvPr/>
        </p:nvSpPr>
        <p:spPr>
          <a:xfrm>
            <a:off x="137160" y="0"/>
            <a:ext cx="12054840" cy="1569660"/>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Types of Tunnels in Agriculture</a:t>
            </a:r>
          </a:p>
          <a:p>
            <a:r>
              <a:rPr lang="en-US" sz="2400" dirty="0">
                <a:latin typeface="Times New Roman" panose="02020603050405020304" pitchFamily="18" charset="0"/>
                <a:cs typeface="Times New Roman" panose="02020603050405020304" pitchFamily="18" charset="0"/>
              </a:rPr>
              <a:t>Tunnels are essential structures in agriculture that help create controlled environments for crop growth. Here’s a comparison of the main types of tunnels: low tunnels, walk-in tunnels, and high tunnels.</a:t>
            </a:r>
          </a:p>
        </p:txBody>
      </p:sp>
      <p:graphicFrame>
        <p:nvGraphicFramePr>
          <p:cNvPr id="3" name="Table 2">
            <a:extLst>
              <a:ext uri="{FF2B5EF4-FFF2-40B4-BE49-F238E27FC236}">
                <a16:creationId xmlns:a16="http://schemas.microsoft.com/office/drawing/2014/main" id="{BBABA189-2689-43A3-95AD-3EE642AA4728}"/>
              </a:ext>
            </a:extLst>
          </p:cNvPr>
          <p:cNvGraphicFramePr>
            <a:graphicFrameLocks noGrp="1"/>
          </p:cNvGraphicFramePr>
          <p:nvPr>
            <p:extLst>
              <p:ext uri="{D42A27DB-BD31-4B8C-83A1-F6EECF244321}">
                <p14:modId xmlns:p14="http://schemas.microsoft.com/office/powerpoint/2010/main" val="3018221847"/>
              </p:ext>
            </p:extLst>
          </p:nvPr>
        </p:nvGraphicFramePr>
        <p:xfrm>
          <a:off x="0" y="1520190"/>
          <a:ext cx="12192000" cy="5217471"/>
        </p:xfrm>
        <a:graphic>
          <a:graphicData uri="http://schemas.openxmlformats.org/drawingml/2006/table">
            <a:tbl>
              <a:tblPr/>
              <a:tblGrid>
                <a:gridCol w="2438400">
                  <a:extLst>
                    <a:ext uri="{9D8B030D-6E8A-4147-A177-3AD203B41FA5}">
                      <a16:colId xmlns:a16="http://schemas.microsoft.com/office/drawing/2014/main" val="1532628562"/>
                    </a:ext>
                  </a:extLst>
                </a:gridCol>
                <a:gridCol w="2438400">
                  <a:extLst>
                    <a:ext uri="{9D8B030D-6E8A-4147-A177-3AD203B41FA5}">
                      <a16:colId xmlns:a16="http://schemas.microsoft.com/office/drawing/2014/main" val="228567571"/>
                    </a:ext>
                  </a:extLst>
                </a:gridCol>
                <a:gridCol w="2438400">
                  <a:extLst>
                    <a:ext uri="{9D8B030D-6E8A-4147-A177-3AD203B41FA5}">
                      <a16:colId xmlns:a16="http://schemas.microsoft.com/office/drawing/2014/main" val="1348080946"/>
                    </a:ext>
                  </a:extLst>
                </a:gridCol>
                <a:gridCol w="2438400">
                  <a:extLst>
                    <a:ext uri="{9D8B030D-6E8A-4147-A177-3AD203B41FA5}">
                      <a16:colId xmlns:a16="http://schemas.microsoft.com/office/drawing/2014/main" val="2312696781"/>
                    </a:ext>
                  </a:extLst>
                </a:gridCol>
                <a:gridCol w="2438400">
                  <a:extLst>
                    <a:ext uri="{9D8B030D-6E8A-4147-A177-3AD203B41FA5}">
                      <a16:colId xmlns:a16="http://schemas.microsoft.com/office/drawing/2014/main" val="3700600686"/>
                    </a:ext>
                  </a:extLst>
                </a:gridCol>
              </a:tblGrid>
              <a:tr h="623595">
                <a:tc>
                  <a:txBody>
                    <a:bodyPr/>
                    <a:lstStyle/>
                    <a:p>
                      <a:pPr algn="ctr" fontAlgn="t" latinLnBrk="0"/>
                      <a:r>
                        <a:rPr lang="en-US" sz="2000" b="0" dirty="0">
                          <a:effectLst/>
                          <a:latin typeface="Times New Roman" panose="02020603050405020304" pitchFamily="18" charset="0"/>
                          <a:cs typeface="Times New Roman" panose="02020603050405020304" pitchFamily="18" charset="0"/>
                        </a:rPr>
                        <a:t>Type of Tunnel</a:t>
                      </a:r>
                    </a:p>
                  </a:txBody>
                  <a:tcPr marL="42246" marR="42246" marT="21123" marB="21123">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102EA0"/>
                      </a:solidFill>
                      <a:prstDash val="solid"/>
                      <a:round/>
                      <a:headEnd type="none" w="med" len="med"/>
                      <a:tailEnd type="none" w="med" len="med"/>
                    </a:lnB>
                  </a:tcPr>
                </a:tc>
                <a:tc>
                  <a:txBody>
                    <a:bodyPr/>
                    <a:lstStyle/>
                    <a:p>
                      <a:pPr algn="ctr" fontAlgn="t" latinLnBrk="0"/>
                      <a:r>
                        <a:rPr lang="en-US" sz="2000" b="0" dirty="0">
                          <a:effectLst/>
                          <a:latin typeface="Times New Roman" panose="02020603050405020304" pitchFamily="18" charset="0"/>
                          <a:cs typeface="Times New Roman" panose="02020603050405020304" pitchFamily="18" charset="0"/>
                        </a:rPr>
                        <a:t>Height</a:t>
                      </a:r>
                    </a:p>
                  </a:txBody>
                  <a:tcPr marL="42246" marR="42246" marT="21123" marB="21123">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102EA0"/>
                      </a:solidFill>
                      <a:prstDash val="solid"/>
                      <a:round/>
                      <a:headEnd type="none" w="med" len="med"/>
                      <a:tailEnd type="none" w="med" len="med"/>
                    </a:lnB>
                  </a:tcPr>
                </a:tc>
                <a:tc>
                  <a:txBody>
                    <a:bodyPr/>
                    <a:lstStyle/>
                    <a:p>
                      <a:pPr algn="ctr" fontAlgn="t" latinLnBrk="0"/>
                      <a:r>
                        <a:rPr lang="en-US" sz="2000" b="0" dirty="0">
                          <a:effectLst/>
                          <a:latin typeface="Times New Roman" panose="02020603050405020304" pitchFamily="18" charset="0"/>
                          <a:cs typeface="Times New Roman" panose="02020603050405020304" pitchFamily="18" charset="0"/>
                        </a:rPr>
                        <a:t>Structure Characteristics</a:t>
                      </a:r>
                    </a:p>
                  </a:txBody>
                  <a:tcPr marL="42246" marR="42246" marT="21123" marB="21123">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102EA0"/>
                      </a:solidFill>
                      <a:prstDash val="solid"/>
                      <a:round/>
                      <a:headEnd type="none" w="med" len="med"/>
                      <a:tailEnd type="none" w="med" len="med"/>
                    </a:lnB>
                  </a:tcPr>
                </a:tc>
                <a:tc>
                  <a:txBody>
                    <a:bodyPr/>
                    <a:lstStyle/>
                    <a:p>
                      <a:pPr algn="ctr" fontAlgn="t" latinLnBrk="0"/>
                      <a:r>
                        <a:rPr lang="en-US" sz="2000" b="0" dirty="0">
                          <a:effectLst/>
                          <a:latin typeface="Times New Roman" panose="02020603050405020304" pitchFamily="18" charset="0"/>
                          <a:cs typeface="Times New Roman" panose="02020603050405020304" pitchFamily="18" charset="0"/>
                        </a:rPr>
                        <a:t>Suitable Vegetables</a:t>
                      </a:r>
                    </a:p>
                  </a:txBody>
                  <a:tcPr marL="42246" marR="42246" marT="21123" marB="21123">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102EA0"/>
                      </a:solidFill>
                      <a:prstDash val="solid"/>
                      <a:round/>
                      <a:headEnd type="none" w="med" len="med"/>
                      <a:tailEnd type="none" w="med" len="med"/>
                    </a:lnB>
                  </a:tcPr>
                </a:tc>
                <a:tc>
                  <a:txBody>
                    <a:bodyPr/>
                    <a:lstStyle/>
                    <a:p>
                      <a:pPr algn="ctr" fontAlgn="t" latinLnBrk="0"/>
                      <a:r>
                        <a:rPr lang="en-US" sz="2000" b="0" dirty="0">
                          <a:effectLst/>
                          <a:latin typeface="Times New Roman" panose="02020603050405020304" pitchFamily="18" charset="0"/>
                          <a:cs typeface="Times New Roman" panose="02020603050405020304" pitchFamily="18" charset="0"/>
                        </a:rPr>
                        <a:t>Benefits</a:t>
                      </a:r>
                    </a:p>
                  </a:txBody>
                  <a:tcPr marL="42246" marR="42246" marT="21123" marB="21123">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extLst>
                  <a:ext uri="{0D108BD9-81ED-4DB2-BD59-A6C34878D82A}">
                    <a16:rowId xmlns:a16="http://schemas.microsoft.com/office/drawing/2014/main" val="1373096483"/>
                  </a:ext>
                </a:extLst>
              </a:tr>
              <a:tr h="1498364">
                <a:tc>
                  <a:txBody>
                    <a:bodyPr/>
                    <a:lstStyle/>
                    <a:p>
                      <a:pPr fontAlgn="base" latinLnBrk="0"/>
                      <a:r>
                        <a:rPr lang="en-US" sz="2400" b="0" dirty="0">
                          <a:effectLst/>
                          <a:latin typeface="Times New Roman" panose="02020603050405020304" pitchFamily="18" charset="0"/>
                          <a:cs typeface="Times New Roman" panose="02020603050405020304" pitchFamily="18" charset="0"/>
                        </a:rPr>
                        <a:t>Low Tunnel/</a:t>
                      </a:r>
                      <a:r>
                        <a:rPr lang="en-US" sz="2400" b="0" i="0" kern="1200" dirty="0">
                          <a:solidFill>
                            <a:schemeClr val="tx1"/>
                          </a:solidFill>
                          <a:effectLst/>
                          <a:latin typeface="Times New Roman" panose="02020603050405020304" pitchFamily="18" charset="0"/>
                          <a:ea typeface="+mn-ea"/>
                          <a:cs typeface="Times New Roman" panose="02020603050405020304" pitchFamily="18" charset="0"/>
                        </a:rPr>
                        <a:t>as caterpillar tunnels</a:t>
                      </a:r>
                      <a:endParaRPr lang="en-US" sz="2400" dirty="0">
                        <a:effectLst/>
                        <a:latin typeface="Times New Roman" panose="02020603050405020304" pitchFamily="18" charset="0"/>
                        <a:cs typeface="Times New Roman" panose="02020603050405020304" pitchFamily="18" charset="0"/>
                      </a:endParaRPr>
                    </a:p>
                  </a:txBody>
                  <a:tcPr marL="42246" marR="42246" marT="21123" marB="21123" anchor="ctr">
                    <a:lnL w="9525" cap="flat" cmpd="sng" algn="ctr">
                      <a:solidFill>
                        <a:srgbClr val="102EA0"/>
                      </a:solidFill>
                      <a:prstDash val="solid"/>
                      <a:round/>
                      <a:headEnd type="none" w="med" len="med"/>
                      <a:tailEnd type="none" w="med" len="med"/>
                    </a:lnL>
                    <a:lnR w="9525" cap="flat" cmpd="sng" algn="ctr">
                      <a:solidFill>
                        <a:srgbClr val="102EA0"/>
                      </a:solidFill>
                      <a:prstDash val="solid"/>
                      <a:round/>
                      <a:headEnd type="none" w="med" len="med"/>
                      <a:tailEnd type="none" w="med" len="med"/>
                    </a:lnR>
                    <a:lnT w="9525" cap="flat" cmpd="sng" algn="ctr">
                      <a:solidFill>
                        <a:srgbClr val="102E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~1 meter</a:t>
                      </a:r>
                    </a:p>
                  </a:txBody>
                  <a:tcPr marL="42246" marR="42246" marT="21123" marB="21123" anchor="ctr">
                    <a:lnL w="9525" cap="flat" cmpd="sng" algn="ctr">
                      <a:solidFill>
                        <a:srgbClr val="102EA0"/>
                      </a:solidFill>
                      <a:prstDash val="solid"/>
                      <a:round/>
                      <a:headEnd type="none" w="med" len="med"/>
                      <a:tailEnd type="none" w="med" len="med"/>
                    </a:lnL>
                    <a:lnR w="9525" cap="flat" cmpd="sng" algn="ctr">
                      <a:solidFill>
                        <a:srgbClr val="102EA0"/>
                      </a:solidFill>
                      <a:prstDash val="solid"/>
                      <a:round/>
                      <a:headEnd type="none" w="med" len="med"/>
                      <a:tailEnd type="none" w="med" len="med"/>
                    </a:lnR>
                    <a:lnT w="9525" cap="flat" cmpd="sng" algn="ctr">
                      <a:solidFill>
                        <a:srgbClr val="102E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Made with arched hoops covered with fabric</a:t>
                      </a:r>
                    </a:p>
                  </a:txBody>
                  <a:tcPr marL="42246" marR="42246" marT="21123" marB="21123" anchor="ctr">
                    <a:lnL w="9525" cap="flat" cmpd="sng" algn="ctr">
                      <a:solidFill>
                        <a:srgbClr val="102EA0"/>
                      </a:solidFill>
                      <a:prstDash val="solid"/>
                      <a:round/>
                      <a:headEnd type="none" w="med" len="med"/>
                      <a:tailEnd type="none" w="med" len="med"/>
                    </a:lnL>
                    <a:lnR w="9525" cap="flat" cmpd="sng" algn="ctr">
                      <a:solidFill>
                        <a:srgbClr val="102EA0"/>
                      </a:solidFill>
                      <a:prstDash val="solid"/>
                      <a:round/>
                      <a:headEnd type="none" w="med" len="med"/>
                      <a:tailEnd type="none" w="med" len="med"/>
                    </a:lnR>
                    <a:lnT w="9525" cap="flat" cmpd="sng" algn="ctr">
                      <a:solidFill>
                        <a:srgbClr val="102E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nl-NL" sz="2000">
                          <a:effectLst/>
                          <a:latin typeface="Times New Roman" panose="02020603050405020304" pitchFamily="18" charset="0"/>
                          <a:cs typeface="Times New Roman" panose="02020603050405020304" pitchFamily="18" charset="0"/>
                        </a:rPr>
                        <a:t>Bitter gourd, sponge gourd, musk melon, watermelon</a:t>
                      </a:r>
                    </a:p>
                  </a:txBody>
                  <a:tcPr marL="42246" marR="42246" marT="21123" marB="21123" anchor="ctr">
                    <a:lnL w="9525" cap="flat" cmpd="sng" algn="ctr">
                      <a:solidFill>
                        <a:srgbClr val="102E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2EA0"/>
                      </a:solidFill>
                      <a:prstDash val="solid"/>
                      <a:round/>
                      <a:headEnd type="none" w="med" len="med"/>
                      <a:tailEnd type="none" w="med" len="med"/>
                    </a:lnT>
                    <a:lnB w="9525" cap="flat" cmpd="sng" algn="ctr">
                      <a:solidFill>
                        <a:srgbClr val="101EA0"/>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Protects crops from frost and harsh weather; easy to install and cost-effective.</a:t>
                      </a: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21A0"/>
                      </a:solidFill>
                      <a:prstDash val="solid"/>
                      <a:round/>
                      <a:headEnd type="none" w="med" len="med"/>
                      <a:tailEnd type="none" w="med" len="med"/>
                    </a:lnB>
                  </a:tcPr>
                </a:tc>
                <a:extLst>
                  <a:ext uri="{0D108BD9-81ED-4DB2-BD59-A6C34878D82A}">
                    <a16:rowId xmlns:a16="http://schemas.microsoft.com/office/drawing/2014/main" val="3967561014"/>
                  </a:ext>
                </a:extLst>
              </a:tr>
              <a:tr h="1568897">
                <a:tc>
                  <a:txBody>
                    <a:bodyPr/>
                    <a:lstStyle/>
                    <a:p>
                      <a:pPr fontAlgn="base" latinLnBrk="0"/>
                      <a:r>
                        <a:rPr lang="en-US" sz="2000" b="0">
                          <a:effectLst/>
                          <a:latin typeface="Times New Roman" panose="02020603050405020304" pitchFamily="18" charset="0"/>
                          <a:cs typeface="Times New Roman" panose="02020603050405020304" pitchFamily="18" charset="0"/>
                        </a:rPr>
                        <a:t>Walk-in Tunnel</a:t>
                      </a:r>
                      <a:endParaRPr lang="en-US" sz="2000">
                        <a:effectLst/>
                        <a:latin typeface="Times New Roman" panose="02020603050405020304" pitchFamily="18" charset="0"/>
                        <a:cs typeface="Times New Roman" panose="02020603050405020304" pitchFamily="18" charset="0"/>
                      </a:endParaRP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~2-2.5 meters</a:t>
                      </a: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21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Taller than low tunnels, allowing easy access</a:t>
                      </a: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1E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Sweet pepper, hot pepper, cucumber, vegetable marrow</a:t>
                      </a:r>
                    </a:p>
                  </a:txBody>
                  <a:tcPr marL="42246" marR="42246" marT="21123" marB="21123" anchor="ctr">
                    <a:lnL w="9525" cap="flat" cmpd="sng" algn="ctr">
                      <a:solidFill>
                        <a:srgbClr val="101EA0"/>
                      </a:solidFill>
                      <a:prstDash val="solid"/>
                      <a:round/>
                      <a:headEnd type="none" w="med" len="med"/>
                      <a:tailEnd type="none" w="med" len="med"/>
                    </a:lnL>
                    <a:lnR w="9525" cap="flat" cmpd="sng" algn="ctr">
                      <a:solidFill>
                        <a:srgbClr val="1021A0"/>
                      </a:solidFill>
                      <a:prstDash val="solid"/>
                      <a:round/>
                      <a:headEnd type="none" w="med" len="med"/>
                      <a:tailEnd type="none" w="med" len="med"/>
                    </a:lnR>
                    <a:lnT w="9525" cap="flat" cmpd="sng" algn="ctr">
                      <a:solidFill>
                        <a:srgbClr val="101E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Better sunlight and ventilation; suitable for a wider variety of crops; higher yields than low tunnels.</a:t>
                      </a:r>
                    </a:p>
                  </a:txBody>
                  <a:tcPr marL="42246" marR="42246" marT="21123" marB="21123" anchor="ctr">
                    <a:lnL w="9525" cap="flat" cmpd="sng" algn="ctr">
                      <a:solidFill>
                        <a:srgbClr val="1021A0"/>
                      </a:solidFill>
                      <a:prstDash val="solid"/>
                      <a:round/>
                      <a:headEnd type="none" w="med" len="med"/>
                      <a:tailEnd type="none" w="med" len="med"/>
                    </a:lnL>
                    <a:lnR w="9525" cap="flat" cmpd="sng" algn="ctr">
                      <a:solidFill>
                        <a:srgbClr val="1021A0"/>
                      </a:solidFill>
                      <a:prstDash val="solid"/>
                      <a:round/>
                      <a:headEnd type="none" w="med" len="med"/>
                      <a:tailEnd type="none" w="med" len="med"/>
                    </a:lnR>
                    <a:lnT w="9525" cap="flat" cmpd="sng" algn="ctr">
                      <a:solidFill>
                        <a:srgbClr val="1021A0"/>
                      </a:solidFill>
                      <a:prstDash val="solid"/>
                      <a:round/>
                      <a:headEnd type="none" w="med" len="med"/>
                      <a:tailEnd type="none" w="med" len="med"/>
                    </a:lnT>
                    <a:lnB w="9525" cap="flat" cmpd="sng" algn="ctr">
                      <a:solidFill>
                        <a:srgbClr val="1021A0"/>
                      </a:solidFill>
                      <a:prstDash val="solid"/>
                      <a:round/>
                      <a:headEnd type="none" w="med" len="med"/>
                      <a:tailEnd type="none" w="med" len="med"/>
                    </a:lnB>
                  </a:tcPr>
                </a:tc>
                <a:extLst>
                  <a:ext uri="{0D108BD9-81ED-4DB2-BD59-A6C34878D82A}">
                    <a16:rowId xmlns:a16="http://schemas.microsoft.com/office/drawing/2014/main" val="3160136657"/>
                  </a:ext>
                </a:extLst>
              </a:tr>
              <a:tr h="1498364">
                <a:tc>
                  <a:txBody>
                    <a:bodyPr/>
                    <a:lstStyle/>
                    <a:p>
                      <a:pPr fontAlgn="base" latinLnBrk="0"/>
                      <a:r>
                        <a:rPr lang="en-US" sz="2000" b="0">
                          <a:effectLst/>
                          <a:latin typeface="Times New Roman" panose="02020603050405020304" pitchFamily="18" charset="0"/>
                          <a:cs typeface="Times New Roman" panose="02020603050405020304" pitchFamily="18" charset="0"/>
                        </a:rPr>
                        <a:t>High Tunnel</a:t>
                      </a:r>
                      <a:endParaRPr lang="en-US" sz="2000">
                        <a:effectLst/>
                        <a:latin typeface="Times New Roman" panose="02020603050405020304" pitchFamily="18" charset="0"/>
                        <a:cs typeface="Times New Roman" panose="02020603050405020304" pitchFamily="18" charset="0"/>
                      </a:endParaRP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21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~4-5 meters</a:t>
                      </a:r>
                    </a:p>
                  </a:txBody>
                  <a:tcPr marL="42246" marR="42246" marT="21123" marB="21123" anchor="ctr">
                    <a:lnL w="9525" cap="flat" cmpd="sng" algn="ctr">
                      <a:solidFill>
                        <a:srgbClr val="1021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21A0"/>
                      </a:solidFill>
                      <a:prstDash val="solid"/>
                      <a:round/>
                      <a:headEnd type="none" w="med" len="med"/>
                      <a:tailEnd type="none" w="med" len="med"/>
                    </a:lnT>
                    <a:lnB w="9525" cap="flat" cmpd="sng" algn="ctr">
                      <a:solidFill>
                        <a:srgbClr val="1021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Larger structure with more robust materials</a:t>
                      </a: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19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a:effectLst/>
                          <a:latin typeface="Times New Roman" panose="02020603050405020304" pitchFamily="18" charset="0"/>
                          <a:cs typeface="Times New Roman" panose="02020603050405020304" pitchFamily="18" charset="0"/>
                        </a:rPr>
                        <a:t>Cucumber, tomato, bottle gourd</a:t>
                      </a:r>
                    </a:p>
                  </a:txBody>
                  <a:tcPr marL="42246" marR="42246" marT="21123" marB="21123" anchor="ctr">
                    <a:lnL w="9525" cap="flat" cmpd="sng" algn="ctr">
                      <a:solidFill>
                        <a:srgbClr val="1019A0"/>
                      </a:solidFill>
                      <a:prstDash val="solid"/>
                      <a:round/>
                      <a:headEnd type="none" w="med" len="med"/>
                      <a:tailEnd type="none" w="med" len="med"/>
                    </a:lnL>
                    <a:lnR w="9525" cap="flat" cmpd="sng" algn="ctr">
                      <a:solidFill>
                        <a:srgbClr val="1021A0"/>
                      </a:solidFill>
                      <a:prstDash val="solid"/>
                      <a:round/>
                      <a:headEnd type="none" w="med" len="med"/>
                      <a:tailEnd type="none" w="med" len="med"/>
                    </a:lnR>
                    <a:lnT w="9525" cap="flat" cmpd="sng" algn="ctr">
                      <a:solidFill>
                        <a:srgbClr val="1019A0"/>
                      </a:solidFill>
                      <a:prstDash val="solid"/>
                      <a:round/>
                      <a:headEnd type="none" w="med" len="med"/>
                      <a:tailEnd type="none" w="med" len="med"/>
                    </a:lnT>
                    <a:lnB w="9525" cap="flat" cmpd="sng" algn="ctr">
                      <a:solidFill>
                        <a:srgbClr val="1019A0"/>
                      </a:solidFill>
                      <a:prstDash val="solid"/>
                      <a:round/>
                      <a:headEnd type="none" w="med" len="med"/>
                      <a:tailEnd type="none" w="med" len="med"/>
                    </a:lnB>
                  </a:tcPr>
                </a:tc>
                <a:tc>
                  <a:txBody>
                    <a:bodyPr/>
                    <a:lstStyle/>
                    <a:p>
                      <a:pPr fontAlgn="base" latinLnBrk="0"/>
                      <a:r>
                        <a:rPr lang="en-US" sz="2000" dirty="0">
                          <a:effectLst/>
                          <a:latin typeface="Times New Roman" panose="02020603050405020304" pitchFamily="18" charset="0"/>
                          <a:cs typeface="Times New Roman" panose="02020603050405020304" pitchFamily="18" charset="0"/>
                        </a:rPr>
                        <a:t>Maximum yield potential; facilitates easier maintenance and crop management.</a:t>
                      </a:r>
                    </a:p>
                  </a:txBody>
                  <a:tcPr marL="42246" marR="42246" marT="21123" marB="21123" anchor="ctr">
                    <a:lnL w="9525" cap="flat" cmpd="sng" algn="ctr">
                      <a:solidFill>
                        <a:srgbClr val="1021A0"/>
                      </a:solidFill>
                      <a:prstDash val="solid"/>
                      <a:round/>
                      <a:headEnd type="none" w="med" len="med"/>
                      <a:tailEnd type="none" w="med" len="med"/>
                    </a:lnL>
                    <a:lnR w="9525" cap="flat" cmpd="sng" algn="ctr">
                      <a:solidFill>
                        <a:srgbClr val="1021A0"/>
                      </a:solidFill>
                      <a:prstDash val="solid"/>
                      <a:round/>
                      <a:headEnd type="none" w="med" len="med"/>
                      <a:tailEnd type="none" w="med" len="med"/>
                    </a:lnR>
                    <a:lnT w="9525" cap="flat" cmpd="sng" algn="ctr">
                      <a:solidFill>
                        <a:srgbClr val="1021A0"/>
                      </a:solidFill>
                      <a:prstDash val="solid"/>
                      <a:round/>
                      <a:headEnd type="none" w="med" len="med"/>
                      <a:tailEnd type="none" w="med" len="med"/>
                    </a:lnT>
                    <a:lnB w="9525" cap="flat" cmpd="sng" algn="ctr">
                      <a:solidFill>
                        <a:srgbClr val="1021A0"/>
                      </a:solidFill>
                      <a:prstDash val="solid"/>
                      <a:round/>
                      <a:headEnd type="none" w="med" len="med"/>
                      <a:tailEnd type="none" w="med" len="med"/>
                    </a:lnB>
                  </a:tcPr>
                </a:tc>
                <a:extLst>
                  <a:ext uri="{0D108BD9-81ED-4DB2-BD59-A6C34878D82A}">
                    <a16:rowId xmlns:a16="http://schemas.microsoft.com/office/drawing/2014/main" val="2951798023"/>
                  </a:ext>
                </a:extLst>
              </a:tr>
            </a:tbl>
          </a:graphicData>
        </a:graphic>
      </p:graphicFrame>
    </p:spTree>
    <p:extLst>
      <p:ext uri="{BB962C8B-B14F-4D97-AF65-F5344CB8AC3E}">
        <p14:creationId xmlns:p14="http://schemas.microsoft.com/office/powerpoint/2010/main" val="834233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3695C0-6205-4ACC-A932-BBF25E9A8DEE}"/>
              </a:ext>
            </a:extLst>
          </p:cNvPr>
          <p:cNvPicPr>
            <a:picLocks noChangeAspect="1"/>
          </p:cNvPicPr>
          <p:nvPr/>
        </p:nvPicPr>
        <p:blipFill>
          <a:blip r:embed="rId2"/>
          <a:stretch>
            <a:fillRect/>
          </a:stretch>
        </p:blipFill>
        <p:spPr>
          <a:xfrm>
            <a:off x="0" y="-68580"/>
            <a:ext cx="2948940" cy="6926580"/>
          </a:xfrm>
          <a:prstGeom prst="rect">
            <a:avLst/>
          </a:prstGeom>
        </p:spPr>
      </p:pic>
      <p:pic>
        <p:nvPicPr>
          <p:cNvPr id="3" name="Picture 2">
            <a:extLst>
              <a:ext uri="{FF2B5EF4-FFF2-40B4-BE49-F238E27FC236}">
                <a16:creationId xmlns:a16="http://schemas.microsoft.com/office/drawing/2014/main" id="{B2FB35DE-4E77-4021-B032-B6B1DE93D038}"/>
              </a:ext>
            </a:extLst>
          </p:cNvPr>
          <p:cNvPicPr>
            <a:picLocks noChangeAspect="1"/>
          </p:cNvPicPr>
          <p:nvPr/>
        </p:nvPicPr>
        <p:blipFill>
          <a:blip r:embed="rId3"/>
          <a:stretch>
            <a:fillRect/>
          </a:stretch>
        </p:blipFill>
        <p:spPr>
          <a:xfrm>
            <a:off x="2948939" y="0"/>
            <a:ext cx="4240531" cy="6858000"/>
          </a:xfrm>
          <a:prstGeom prst="rect">
            <a:avLst/>
          </a:prstGeom>
        </p:spPr>
      </p:pic>
      <p:pic>
        <p:nvPicPr>
          <p:cNvPr id="4" name="Picture 3">
            <a:extLst>
              <a:ext uri="{FF2B5EF4-FFF2-40B4-BE49-F238E27FC236}">
                <a16:creationId xmlns:a16="http://schemas.microsoft.com/office/drawing/2014/main" id="{C0B20901-552C-4941-964A-A2C60D1D1657}"/>
              </a:ext>
            </a:extLst>
          </p:cNvPr>
          <p:cNvPicPr>
            <a:picLocks noChangeAspect="1"/>
          </p:cNvPicPr>
          <p:nvPr/>
        </p:nvPicPr>
        <p:blipFill>
          <a:blip r:embed="rId4"/>
          <a:stretch>
            <a:fillRect/>
          </a:stretch>
        </p:blipFill>
        <p:spPr>
          <a:xfrm>
            <a:off x="7189470" y="0"/>
            <a:ext cx="5002530" cy="6858000"/>
          </a:xfrm>
          <a:prstGeom prst="rect">
            <a:avLst/>
          </a:prstGeom>
        </p:spPr>
      </p:pic>
    </p:spTree>
    <p:extLst>
      <p:ext uri="{BB962C8B-B14F-4D97-AF65-F5344CB8AC3E}">
        <p14:creationId xmlns:p14="http://schemas.microsoft.com/office/powerpoint/2010/main" val="153057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08EEC5-ED12-4AD8-B8C4-087576724D4A}"/>
              </a:ext>
            </a:extLst>
          </p:cNvPr>
          <p:cNvSpPr/>
          <p:nvPr/>
        </p:nvSpPr>
        <p:spPr>
          <a:xfrm>
            <a:off x="166255" y="628233"/>
            <a:ext cx="12025745" cy="5601533"/>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Overview of Nursery Structures</a:t>
            </a:r>
          </a:p>
          <a:p>
            <a:r>
              <a:rPr lang="en-US" sz="2000" dirty="0">
                <a:latin typeface="Times New Roman" panose="02020603050405020304" pitchFamily="18" charset="0"/>
                <a:cs typeface="Times New Roman" panose="02020603050405020304" pitchFamily="18" charset="0"/>
              </a:rPr>
              <a:t>Nursery structures are essential for the successful cultivation of seedlings, saplings,  </a:t>
            </a:r>
            <a:r>
              <a:rPr lang="en-US" sz="2000" b="1" dirty="0">
                <a:solidFill>
                  <a:srgbClr val="FF0000"/>
                </a:solidFill>
                <a:latin typeface="Times New Roman" panose="02020603050405020304" pitchFamily="18" charset="0"/>
                <a:cs typeface="Times New Roman" panose="02020603050405020304" pitchFamily="18" charset="0"/>
              </a:rPr>
              <a:t>providing a favorable environment that promotes healthy and Uniform growth</a:t>
            </a:r>
            <a:r>
              <a:rPr lang="en-US" sz="2000" dirty="0">
                <a:latin typeface="Times New Roman" panose="02020603050405020304" pitchFamily="18" charset="0"/>
                <a:cs typeface="Times New Roman" panose="02020603050405020304" pitchFamily="18" charset="0"/>
              </a:rPr>
              <a:t>. These structures can vary significantly based on their design, materials, and intended use.</a:t>
            </a:r>
          </a:p>
          <a:p>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Types of Nursery Structures</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Open Field Nurseries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Established in open areas without permanent structures.</a:t>
            </a:r>
          </a:p>
          <a:p>
            <a:r>
              <a:rPr lang="en-US" sz="2000" dirty="0">
                <a:latin typeface="Times New Roman" panose="02020603050405020304" pitchFamily="18" charset="0"/>
                <a:cs typeface="Times New Roman" panose="02020603050405020304" pitchFamily="18" charset="0"/>
              </a:rPr>
              <a:t>Commonly utilize flat, raised, or sunken seedbeds.</a:t>
            </a:r>
          </a:p>
          <a:p>
            <a:r>
              <a:rPr lang="en-US" sz="2000" dirty="0">
                <a:latin typeface="Times New Roman" panose="02020603050405020304" pitchFamily="18" charset="0"/>
                <a:cs typeface="Times New Roman" panose="02020603050405020304" pitchFamily="18" charset="0"/>
              </a:rPr>
              <a:t>Vulnerable to environmental conditions such as wind and rain.</a:t>
            </a:r>
          </a:p>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Protected Structures:</a:t>
            </a:r>
          </a:p>
          <a:p>
            <a:r>
              <a:rPr lang="en-US" sz="2000" dirty="0">
                <a:latin typeface="Times New Roman" panose="02020603050405020304" pitchFamily="18" charset="0"/>
                <a:cs typeface="Times New Roman" panose="02020603050405020304" pitchFamily="18" charset="0"/>
              </a:rPr>
              <a:t>Designed to shield seedlings from harsh weather and pests.</a:t>
            </a:r>
          </a:p>
          <a:p>
            <a:pPr algn="ctr"/>
            <a:r>
              <a:rPr lang="en-US" sz="2000" dirty="0">
                <a:latin typeface="Times New Roman" panose="02020603050405020304" pitchFamily="18" charset="0"/>
                <a:cs typeface="Times New Roman" panose="02020603050405020304" pitchFamily="18" charset="0"/>
              </a:rPr>
              <a:t>Types include: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Thatched Roof: Offers basic protection from extreme weather.</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Shade-Nets: Used to provide varying levels of shade depending on plant requirements.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Poly-tunnels: Covered with plastic to create a greenhouse effect, protecting plants from cold and wind.</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Greenhouses/Poly-houses: More sophisticated structures that allow for temperature and humidity control, enhancing plant growth conditions</a:t>
            </a:r>
          </a:p>
        </p:txBody>
      </p:sp>
      <p:sp>
        <p:nvSpPr>
          <p:cNvPr id="5" name="Rectangle 4">
            <a:extLst>
              <a:ext uri="{FF2B5EF4-FFF2-40B4-BE49-F238E27FC236}">
                <a16:creationId xmlns:a16="http://schemas.microsoft.com/office/drawing/2014/main" id="{B1875C73-BC03-4932-8634-83C80A22AC00}"/>
              </a:ext>
            </a:extLst>
          </p:cNvPr>
          <p:cNvSpPr/>
          <p:nvPr/>
        </p:nvSpPr>
        <p:spPr>
          <a:xfrm>
            <a:off x="3815287" y="0"/>
            <a:ext cx="4561426" cy="584775"/>
          </a:xfrm>
          <a:prstGeom prst="rect">
            <a:avLst/>
          </a:prstGeom>
        </p:spPr>
        <p:txBody>
          <a:bodyPr wrap="square">
            <a:spAutoFit/>
          </a:bodyPr>
          <a:lstStyle/>
          <a:p>
            <a:pPr algn="ctr"/>
            <a:r>
              <a:rPr lang="en-US" sz="3200" dirty="0">
                <a:latin typeface="Times New Roman" panose="02020603050405020304" pitchFamily="18" charset="0"/>
                <a:cs typeface="Times New Roman" panose="02020603050405020304" pitchFamily="18" charset="0"/>
              </a:rPr>
              <a:t>Nursery structures</a:t>
            </a:r>
            <a:endParaRPr lang="en-US" sz="3200" dirty="0"/>
          </a:p>
        </p:txBody>
      </p:sp>
    </p:spTree>
    <p:extLst>
      <p:ext uri="{BB962C8B-B14F-4D97-AF65-F5344CB8AC3E}">
        <p14:creationId xmlns:p14="http://schemas.microsoft.com/office/powerpoint/2010/main" val="3246223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581101-614B-403C-9B31-EAB5EC555EAA}"/>
              </a:ext>
            </a:extLst>
          </p:cNvPr>
          <p:cNvPicPr>
            <a:picLocks noChangeAspect="1"/>
          </p:cNvPicPr>
          <p:nvPr/>
        </p:nvPicPr>
        <p:blipFill>
          <a:blip r:embed="rId2"/>
          <a:stretch>
            <a:fillRect/>
          </a:stretch>
        </p:blipFill>
        <p:spPr>
          <a:xfrm>
            <a:off x="0" y="0"/>
            <a:ext cx="6096000" cy="6032665"/>
          </a:xfrm>
          <a:prstGeom prst="rect">
            <a:avLst/>
          </a:prstGeom>
        </p:spPr>
      </p:pic>
      <p:pic>
        <p:nvPicPr>
          <p:cNvPr id="4" name="Picture 3">
            <a:extLst>
              <a:ext uri="{FF2B5EF4-FFF2-40B4-BE49-F238E27FC236}">
                <a16:creationId xmlns:a16="http://schemas.microsoft.com/office/drawing/2014/main" id="{215B3795-1BD6-471E-8B86-B3B67EE49D36}"/>
              </a:ext>
            </a:extLst>
          </p:cNvPr>
          <p:cNvPicPr>
            <a:picLocks noChangeAspect="1"/>
          </p:cNvPicPr>
          <p:nvPr/>
        </p:nvPicPr>
        <p:blipFill>
          <a:blip r:embed="rId3"/>
          <a:stretch>
            <a:fillRect/>
          </a:stretch>
        </p:blipFill>
        <p:spPr>
          <a:xfrm>
            <a:off x="6096000" y="0"/>
            <a:ext cx="6096000" cy="5997039"/>
          </a:xfrm>
          <a:prstGeom prst="rect">
            <a:avLst/>
          </a:prstGeom>
        </p:spPr>
      </p:pic>
      <p:sp>
        <p:nvSpPr>
          <p:cNvPr id="5" name="TextBox 4">
            <a:extLst>
              <a:ext uri="{FF2B5EF4-FFF2-40B4-BE49-F238E27FC236}">
                <a16:creationId xmlns:a16="http://schemas.microsoft.com/office/drawing/2014/main" id="{97B53A22-934D-4B14-AD91-C2B9D4072673}"/>
              </a:ext>
            </a:extLst>
          </p:cNvPr>
          <p:cNvSpPr txBox="1"/>
          <p:nvPr/>
        </p:nvSpPr>
        <p:spPr>
          <a:xfrm flipH="1">
            <a:off x="-118754" y="6020790"/>
            <a:ext cx="5557651" cy="707886"/>
          </a:xfrm>
          <a:prstGeom prst="rect">
            <a:avLst/>
          </a:prstGeom>
          <a:noFill/>
        </p:spPr>
        <p:txBody>
          <a:bodyPr wrap="square" rtlCol="0">
            <a:spAutoFit/>
          </a:bodyPr>
          <a:lstStyle/>
          <a:p>
            <a:pPr algn="ctr"/>
            <a:r>
              <a:rPr lang="en-US" sz="4000" dirty="0">
                <a:latin typeface="Time  NEW"/>
              </a:rPr>
              <a:t>Open field Nursery </a:t>
            </a:r>
          </a:p>
        </p:txBody>
      </p:sp>
      <p:sp>
        <p:nvSpPr>
          <p:cNvPr id="6" name="TextBox 5">
            <a:extLst>
              <a:ext uri="{FF2B5EF4-FFF2-40B4-BE49-F238E27FC236}">
                <a16:creationId xmlns:a16="http://schemas.microsoft.com/office/drawing/2014/main" id="{1538D59C-C7FA-40FB-B1B7-D5998014E46A}"/>
              </a:ext>
            </a:extLst>
          </p:cNvPr>
          <p:cNvSpPr txBox="1"/>
          <p:nvPr/>
        </p:nvSpPr>
        <p:spPr>
          <a:xfrm flipH="1">
            <a:off x="6280066" y="6030685"/>
            <a:ext cx="5557651" cy="707886"/>
          </a:xfrm>
          <a:prstGeom prst="rect">
            <a:avLst/>
          </a:prstGeom>
          <a:noFill/>
        </p:spPr>
        <p:txBody>
          <a:bodyPr wrap="square" rtlCol="0">
            <a:spAutoFit/>
          </a:bodyPr>
          <a:lstStyle/>
          <a:p>
            <a:pPr algn="ctr"/>
            <a:r>
              <a:rPr lang="en-US" sz="4000" dirty="0">
                <a:latin typeface="Time  NEW"/>
              </a:rPr>
              <a:t>Control field Nursery </a:t>
            </a:r>
          </a:p>
        </p:txBody>
      </p:sp>
    </p:spTree>
    <p:extLst>
      <p:ext uri="{BB962C8B-B14F-4D97-AF65-F5344CB8AC3E}">
        <p14:creationId xmlns:p14="http://schemas.microsoft.com/office/powerpoint/2010/main" val="389787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EC56E2-CF7D-4CA3-9966-BB5B94C1054F}"/>
              </a:ext>
            </a:extLst>
          </p:cNvPr>
          <p:cNvPicPr>
            <a:picLocks noChangeAspect="1"/>
          </p:cNvPicPr>
          <p:nvPr/>
        </p:nvPicPr>
        <p:blipFill>
          <a:blip r:embed="rId2"/>
          <a:stretch>
            <a:fillRect/>
          </a:stretch>
        </p:blipFill>
        <p:spPr>
          <a:xfrm>
            <a:off x="0" y="0"/>
            <a:ext cx="3990109" cy="6353299"/>
          </a:xfrm>
          <a:prstGeom prst="rect">
            <a:avLst/>
          </a:prstGeom>
        </p:spPr>
      </p:pic>
      <p:pic>
        <p:nvPicPr>
          <p:cNvPr id="3" name="Picture 2">
            <a:extLst>
              <a:ext uri="{FF2B5EF4-FFF2-40B4-BE49-F238E27FC236}">
                <a16:creationId xmlns:a16="http://schemas.microsoft.com/office/drawing/2014/main" id="{A4527FEE-5310-47E8-8F4F-2C5016A0172B}"/>
              </a:ext>
            </a:extLst>
          </p:cNvPr>
          <p:cNvPicPr>
            <a:picLocks noChangeAspect="1"/>
          </p:cNvPicPr>
          <p:nvPr/>
        </p:nvPicPr>
        <p:blipFill>
          <a:blip r:embed="rId3"/>
          <a:stretch>
            <a:fillRect/>
          </a:stretch>
        </p:blipFill>
        <p:spPr>
          <a:xfrm>
            <a:off x="8177151" y="0"/>
            <a:ext cx="4014849" cy="6175169"/>
          </a:xfrm>
          <a:prstGeom prst="rect">
            <a:avLst/>
          </a:prstGeom>
        </p:spPr>
      </p:pic>
      <p:pic>
        <p:nvPicPr>
          <p:cNvPr id="5" name="Picture 4">
            <a:extLst>
              <a:ext uri="{FF2B5EF4-FFF2-40B4-BE49-F238E27FC236}">
                <a16:creationId xmlns:a16="http://schemas.microsoft.com/office/drawing/2014/main" id="{B254BCF5-6776-40B0-9936-57A542F7C2E6}"/>
              </a:ext>
            </a:extLst>
          </p:cNvPr>
          <p:cNvPicPr>
            <a:picLocks noChangeAspect="1"/>
          </p:cNvPicPr>
          <p:nvPr/>
        </p:nvPicPr>
        <p:blipFill>
          <a:blip r:embed="rId4"/>
          <a:stretch>
            <a:fillRect/>
          </a:stretch>
        </p:blipFill>
        <p:spPr>
          <a:xfrm>
            <a:off x="3893127" y="0"/>
            <a:ext cx="4265221" cy="6258296"/>
          </a:xfrm>
          <a:prstGeom prst="rect">
            <a:avLst/>
          </a:prstGeom>
        </p:spPr>
      </p:pic>
      <p:sp>
        <p:nvSpPr>
          <p:cNvPr id="6" name="TextBox 5">
            <a:extLst>
              <a:ext uri="{FF2B5EF4-FFF2-40B4-BE49-F238E27FC236}">
                <a16:creationId xmlns:a16="http://schemas.microsoft.com/office/drawing/2014/main" id="{073BBA2F-5232-4C8E-9309-3922BE149D00}"/>
              </a:ext>
            </a:extLst>
          </p:cNvPr>
          <p:cNvSpPr txBox="1"/>
          <p:nvPr/>
        </p:nvSpPr>
        <p:spPr>
          <a:xfrm>
            <a:off x="296883" y="6488668"/>
            <a:ext cx="2220686" cy="369332"/>
          </a:xfrm>
          <a:prstGeom prst="rect">
            <a:avLst/>
          </a:prstGeom>
          <a:noFill/>
        </p:spPr>
        <p:txBody>
          <a:bodyPr wrap="square" rtlCol="0">
            <a:spAutoFit/>
          </a:bodyPr>
          <a:lstStyle/>
          <a:p>
            <a:r>
              <a:rPr lang="en-US" dirty="0">
                <a:latin typeface="Time  NEW"/>
              </a:rPr>
              <a:t>Flat bed</a:t>
            </a:r>
          </a:p>
        </p:txBody>
      </p:sp>
      <p:sp>
        <p:nvSpPr>
          <p:cNvPr id="7" name="TextBox 6">
            <a:extLst>
              <a:ext uri="{FF2B5EF4-FFF2-40B4-BE49-F238E27FC236}">
                <a16:creationId xmlns:a16="http://schemas.microsoft.com/office/drawing/2014/main" id="{5B20E79C-F1C8-4D37-97FC-3DD4791EFA1C}"/>
              </a:ext>
            </a:extLst>
          </p:cNvPr>
          <p:cNvSpPr txBox="1"/>
          <p:nvPr/>
        </p:nvSpPr>
        <p:spPr>
          <a:xfrm>
            <a:off x="5567547" y="6351321"/>
            <a:ext cx="22206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Raised Bed</a:t>
            </a:r>
          </a:p>
        </p:txBody>
      </p:sp>
      <p:sp>
        <p:nvSpPr>
          <p:cNvPr id="8" name="TextBox 7">
            <a:extLst>
              <a:ext uri="{FF2B5EF4-FFF2-40B4-BE49-F238E27FC236}">
                <a16:creationId xmlns:a16="http://schemas.microsoft.com/office/drawing/2014/main" id="{FF6D8BB7-A061-4367-9D09-45A8C4CD5E33}"/>
              </a:ext>
            </a:extLst>
          </p:cNvPr>
          <p:cNvSpPr txBox="1"/>
          <p:nvPr/>
        </p:nvSpPr>
        <p:spPr>
          <a:xfrm>
            <a:off x="9520052" y="6278090"/>
            <a:ext cx="222068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Sunken Bed</a:t>
            </a:r>
          </a:p>
        </p:txBody>
      </p:sp>
    </p:spTree>
    <p:extLst>
      <p:ext uri="{BB962C8B-B14F-4D97-AF65-F5344CB8AC3E}">
        <p14:creationId xmlns:p14="http://schemas.microsoft.com/office/powerpoint/2010/main" val="1346601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905294-07B6-4A82-A2F9-C00C4148097C}"/>
              </a:ext>
            </a:extLst>
          </p:cNvPr>
          <p:cNvPicPr>
            <a:picLocks noChangeAspect="1"/>
          </p:cNvPicPr>
          <p:nvPr/>
        </p:nvPicPr>
        <p:blipFill>
          <a:blip r:embed="rId2"/>
          <a:stretch>
            <a:fillRect/>
          </a:stretch>
        </p:blipFill>
        <p:spPr>
          <a:xfrm>
            <a:off x="6202878" y="106878"/>
            <a:ext cx="5838701" cy="6519554"/>
          </a:xfrm>
          <a:prstGeom prst="rect">
            <a:avLst/>
          </a:prstGeom>
        </p:spPr>
      </p:pic>
      <p:graphicFrame>
        <p:nvGraphicFramePr>
          <p:cNvPr id="3" name="Table 2">
            <a:extLst>
              <a:ext uri="{FF2B5EF4-FFF2-40B4-BE49-F238E27FC236}">
                <a16:creationId xmlns:a16="http://schemas.microsoft.com/office/drawing/2014/main" id="{6364EE7B-C81B-45B5-B3F7-FE5257CA6D5B}"/>
              </a:ext>
            </a:extLst>
          </p:cNvPr>
          <p:cNvGraphicFramePr>
            <a:graphicFrameLocks noGrp="1"/>
          </p:cNvGraphicFramePr>
          <p:nvPr>
            <p:extLst>
              <p:ext uri="{D42A27DB-BD31-4B8C-83A1-F6EECF244321}">
                <p14:modId xmlns:p14="http://schemas.microsoft.com/office/powerpoint/2010/main" val="1818011542"/>
              </p:ext>
            </p:extLst>
          </p:nvPr>
        </p:nvGraphicFramePr>
        <p:xfrm>
          <a:off x="115999" y="190005"/>
          <a:ext cx="6426100" cy="6543304"/>
        </p:xfrm>
        <a:graphic>
          <a:graphicData uri="http://schemas.openxmlformats.org/drawingml/2006/table">
            <a:tbl>
              <a:tblPr/>
              <a:tblGrid>
                <a:gridCol w="1606525">
                  <a:extLst>
                    <a:ext uri="{9D8B030D-6E8A-4147-A177-3AD203B41FA5}">
                      <a16:colId xmlns:a16="http://schemas.microsoft.com/office/drawing/2014/main" val="1234547102"/>
                    </a:ext>
                  </a:extLst>
                </a:gridCol>
                <a:gridCol w="1606525">
                  <a:extLst>
                    <a:ext uri="{9D8B030D-6E8A-4147-A177-3AD203B41FA5}">
                      <a16:colId xmlns:a16="http://schemas.microsoft.com/office/drawing/2014/main" val="2948441378"/>
                    </a:ext>
                  </a:extLst>
                </a:gridCol>
                <a:gridCol w="1606525">
                  <a:extLst>
                    <a:ext uri="{9D8B030D-6E8A-4147-A177-3AD203B41FA5}">
                      <a16:colId xmlns:a16="http://schemas.microsoft.com/office/drawing/2014/main" val="1474385413"/>
                    </a:ext>
                  </a:extLst>
                </a:gridCol>
                <a:gridCol w="1606525">
                  <a:extLst>
                    <a:ext uri="{9D8B030D-6E8A-4147-A177-3AD203B41FA5}">
                      <a16:colId xmlns:a16="http://schemas.microsoft.com/office/drawing/2014/main" val="2715477084"/>
                    </a:ext>
                  </a:extLst>
                </a:gridCol>
              </a:tblGrid>
              <a:tr h="1635826">
                <a:tc>
                  <a:txBody>
                    <a:bodyPr/>
                    <a:lstStyle/>
                    <a:p>
                      <a:pPr fontAlgn="t" latinLnBrk="0"/>
                      <a:r>
                        <a:rPr lang="en-US" b="0">
                          <a:effectLst/>
                        </a:rPr>
                        <a:t>Bed Type</a:t>
                      </a:r>
                    </a:p>
                  </a:txBody>
                  <a:tcP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t" latinLnBrk="0"/>
                      <a:r>
                        <a:rPr lang="en-US" b="0">
                          <a:effectLst/>
                        </a:rPr>
                        <a:t>Height (cm)</a:t>
                      </a:r>
                    </a:p>
                  </a:txBody>
                  <a:tcP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t" latinLnBrk="0"/>
                      <a:r>
                        <a:rPr lang="en-US" b="0">
                          <a:effectLst/>
                        </a:rPr>
                        <a:t>Width (m)</a:t>
                      </a:r>
                    </a:p>
                  </a:txBody>
                  <a:tcP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t" latinLnBrk="0"/>
                      <a:r>
                        <a:rPr lang="en-US" b="0">
                          <a:effectLst/>
                        </a:rPr>
                        <a:t>Length (m)</a:t>
                      </a:r>
                    </a:p>
                  </a:txBody>
                  <a:tcPr>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extLst>
                  <a:ext uri="{0D108BD9-81ED-4DB2-BD59-A6C34878D82A}">
                    <a16:rowId xmlns:a16="http://schemas.microsoft.com/office/drawing/2014/main" val="1734734095"/>
                  </a:ext>
                </a:extLst>
              </a:tr>
              <a:tr h="1635826">
                <a:tc>
                  <a:txBody>
                    <a:bodyPr/>
                    <a:lstStyle/>
                    <a:p>
                      <a:pPr fontAlgn="base" latinLnBrk="0"/>
                      <a:r>
                        <a:rPr lang="en-US">
                          <a:effectLst/>
                        </a:rPr>
                        <a:t>Flat Bed</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0</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1 - 1.5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3 - 5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extLst>
                  <a:ext uri="{0D108BD9-81ED-4DB2-BD59-A6C34878D82A}">
                    <a16:rowId xmlns:a16="http://schemas.microsoft.com/office/drawing/2014/main" val="2966069515"/>
                  </a:ext>
                </a:extLst>
              </a:tr>
              <a:tr h="1635826">
                <a:tc>
                  <a:txBody>
                    <a:bodyPr/>
                    <a:lstStyle/>
                    <a:p>
                      <a:pPr fontAlgn="base" latinLnBrk="0"/>
                      <a:r>
                        <a:rPr lang="en-US">
                          <a:effectLst/>
                        </a:rPr>
                        <a:t>Raised Bed</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15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1 - 1.5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3 - 5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extLst>
                  <a:ext uri="{0D108BD9-81ED-4DB2-BD59-A6C34878D82A}">
                    <a16:rowId xmlns:a16="http://schemas.microsoft.com/office/drawing/2014/main" val="2283807706"/>
                  </a:ext>
                </a:extLst>
              </a:tr>
              <a:tr h="1635826">
                <a:tc>
                  <a:txBody>
                    <a:bodyPr/>
                    <a:lstStyle/>
                    <a:p>
                      <a:pPr fontAlgn="base" latinLnBrk="0"/>
                      <a:r>
                        <a:rPr lang="en-US">
                          <a:effectLst/>
                        </a:rPr>
                        <a:t>Sunken Bed</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10 - 15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a:effectLst/>
                        </a:rPr>
                        <a:t>~1</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tc>
                  <a:txBody>
                    <a:bodyPr/>
                    <a:lstStyle/>
                    <a:p>
                      <a:pPr fontAlgn="base" latinLnBrk="0"/>
                      <a:r>
                        <a:rPr lang="en-US" dirty="0">
                          <a:effectLst/>
                        </a:rPr>
                        <a:t>3 - 5</a:t>
                      </a:r>
                    </a:p>
                  </a:txBody>
                  <a:tcPr anchor="ctr">
                    <a:lnL w="9525" cap="flat" cmpd="sng" algn="ctr">
                      <a:solidFill>
                        <a:srgbClr val="400B44"/>
                      </a:solidFill>
                      <a:prstDash val="solid"/>
                      <a:round/>
                      <a:headEnd type="none" w="med" len="med"/>
                      <a:tailEnd type="none" w="med" len="med"/>
                    </a:lnL>
                    <a:lnR w="9525" cap="flat" cmpd="sng" algn="ctr">
                      <a:solidFill>
                        <a:srgbClr val="400B44"/>
                      </a:solidFill>
                      <a:prstDash val="solid"/>
                      <a:round/>
                      <a:headEnd type="none" w="med" len="med"/>
                      <a:tailEnd type="none" w="med" len="med"/>
                    </a:lnR>
                    <a:lnT w="9525" cap="flat" cmpd="sng" algn="ctr">
                      <a:solidFill>
                        <a:srgbClr val="400B44"/>
                      </a:solidFill>
                      <a:prstDash val="solid"/>
                      <a:round/>
                      <a:headEnd type="none" w="med" len="med"/>
                      <a:tailEnd type="none" w="med" len="med"/>
                    </a:lnT>
                    <a:lnB w="9525" cap="flat" cmpd="sng" algn="ctr">
                      <a:solidFill>
                        <a:srgbClr val="400B44"/>
                      </a:solidFill>
                      <a:prstDash val="solid"/>
                      <a:round/>
                      <a:headEnd type="none" w="med" len="med"/>
                      <a:tailEnd type="none" w="med" len="med"/>
                    </a:lnB>
                  </a:tcPr>
                </a:tc>
                <a:extLst>
                  <a:ext uri="{0D108BD9-81ED-4DB2-BD59-A6C34878D82A}">
                    <a16:rowId xmlns:a16="http://schemas.microsoft.com/office/drawing/2014/main" val="16145773"/>
                  </a:ext>
                </a:extLst>
              </a:tr>
            </a:tbl>
          </a:graphicData>
        </a:graphic>
      </p:graphicFrame>
    </p:spTree>
    <p:extLst>
      <p:ext uri="{BB962C8B-B14F-4D97-AF65-F5344CB8AC3E}">
        <p14:creationId xmlns:p14="http://schemas.microsoft.com/office/powerpoint/2010/main" val="2527211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D448D-D38E-4B2C-9556-DE4B6A9EA933}"/>
              </a:ext>
            </a:extLst>
          </p:cNvPr>
          <p:cNvSpPr/>
          <p:nvPr/>
        </p:nvSpPr>
        <p:spPr>
          <a:xfrm>
            <a:off x="445770" y="480060"/>
            <a:ext cx="10848975" cy="4893647"/>
          </a:xfrm>
          <a:prstGeom prst="rect">
            <a:avLst/>
          </a:prstGeom>
        </p:spPr>
        <p:txBody>
          <a:bodyPr wrap="square">
            <a:spAutoFit/>
          </a:bodyPr>
          <a:lstStyle/>
          <a:p>
            <a:pPr algn="ctr"/>
            <a:r>
              <a:rPr lang="en-US" sz="2400" b="1" i="0" dirty="0">
                <a:solidFill>
                  <a:srgbClr val="FF0000"/>
                </a:solidFill>
                <a:effectLst/>
                <a:latin typeface="Times New Roman" panose="02020603050405020304" pitchFamily="18" charset="0"/>
                <a:cs typeface="Times New Roman" panose="02020603050405020304" pitchFamily="18" charset="0"/>
              </a:rPr>
              <a:t>Open field nursery Bed Types</a:t>
            </a:r>
          </a:p>
          <a:p>
            <a:r>
              <a:rPr lang="en-US" sz="2400" b="0" i="0" dirty="0">
                <a:effectLst/>
                <a:latin typeface="Times New Roman" panose="02020603050405020304" pitchFamily="18" charset="0"/>
                <a:cs typeface="Times New Roman" panose="02020603050405020304" pitchFamily="18" charset="0"/>
              </a:rPr>
              <a:t>There are three main types of nursery beds:</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Flat Beds: Commonly used for sowing seeds directly into the soil.</a:t>
            </a:r>
            <a:r>
              <a:rPr lang="en-US" sz="2400" dirty="0">
                <a:latin typeface="Times New Roman" panose="02020603050405020304" pitchFamily="18" charset="0"/>
                <a:cs typeface="Times New Roman" panose="02020603050405020304" pitchFamily="18" charset="0"/>
              </a:rPr>
              <a:t> Flat beds are prepared at ground level and are ideal for areas with light sandy or sandy loam soil. Rice, Tomato, Cabbage, Brinjal </a:t>
            </a:r>
            <a:r>
              <a:rPr lang="en-US" sz="2400" dirty="0" err="1">
                <a:latin typeface="Times New Roman" panose="02020603050405020304" pitchFamily="18" charset="0"/>
                <a:cs typeface="Times New Roman" panose="02020603050405020304" pitchFamily="18" charset="0"/>
              </a:rPr>
              <a:t>etc</a:t>
            </a:r>
            <a:endParaRPr lang="en-US" sz="24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Raised Beds: Elevated structures that improve drainage and accessibility.</a:t>
            </a:r>
            <a:r>
              <a:rPr lang="en-US" sz="2400" dirty="0">
                <a:latin typeface="Times New Roman" panose="02020603050405020304" pitchFamily="18" charset="0"/>
                <a:cs typeface="Times New Roman" panose="02020603050405020304" pitchFamily="18" charset="0"/>
              </a:rPr>
              <a:t> Raised beds are elevated about 15 cm above the ground, making them suitable for moist areas where </a:t>
            </a:r>
            <a:r>
              <a:rPr lang="en-US" sz="2400" b="1" dirty="0">
                <a:solidFill>
                  <a:srgbClr val="FF0000"/>
                </a:solidFill>
                <a:latin typeface="Times New Roman" panose="02020603050405020304" pitchFamily="18" charset="0"/>
                <a:cs typeface="Times New Roman" panose="02020603050405020304" pitchFamily="18" charset="0"/>
              </a:rPr>
              <a:t>drainage is crucial</a:t>
            </a:r>
            <a:r>
              <a:rPr lang="en-US" sz="2400" dirty="0">
                <a:latin typeface="Times New Roman" panose="02020603050405020304" pitchFamily="18" charset="0"/>
                <a:cs typeface="Times New Roman" panose="02020603050405020304" pitchFamily="18" charset="0"/>
              </a:rPr>
              <a:t>. They help prevent waterlogging and improve soil aeration.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Carrot, potato, peppers</a:t>
            </a:r>
            <a:endParaRPr lang="en-US" sz="24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Sunken Beds: Excavated areas </a:t>
            </a:r>
            <a:r>
              <a:rPr lang="en-US" sz="2400" b="1" i="0" dirty="0">
                <a:solidFill>
                  <a:srgbClr val="FF0000"/>
                </a:solidFill>
                <a:effectLst/>
                <a:latin typeface="Times New Roman" panose="02020603050405020304" pitchFamily="18" charset="0"/>
                <a:cs typeface="Times New Roman" panose="02020603050405020304" pitchFamily="18" charset="0"/>
              </a:rPr>
              <a:t>that conserve moisture, particularly beneficial in dry regions s</a:t>
            </a:r>
            <a:r>
              <a:rPr lang="en-US" sz="2400" b="1" dirty="0">
                <a:solidFill>
                  <a:srgbClr val="FF0000"/>
                </a:solidFill>
                <a:latin typeface="Times New Roman" panose="02020603050405020304" pitchFamily="18" charset="0"/>
                <a:cs typeface="Times New Roman" panose="02020603050405020304" pitchFamily="18" charset="0"/>
              </a:rPr>
              <a:t>unken beds are prepared </a:t>
            </a:r>
            <a:r>
              <a:rPr lang="en-US" sz="2400" dirty="0">
                <a:latin typeface="Times New Roman" panose="02020603050405020304" pitchFamily="18" charset="0"/>
                <a:cs typeface="Times New Roman" panose="02020603050405020304" pitchFamily="18" charset="0"/>
              </a:rPr>
              <a:t>below ground level (10–15 cm). They conserve moisture and protect seedlings from harsh weather conditions. </a:t>
            </a:r>
            <a:r>
              <a:rPr lang="en-US" sz="2400" dirty="0" err="1">
                <a:latin typeface="Times New Roman" panose="02020603050405020304" pitchFamily="18" charset="0"/>
                <a:cs typeface="Times New Roman" panose="02020603050405020304" pitchFamily="18" charset="0"/>
              </a:rPr>
              <a:t>Eg</a:t>
            </a:r>
            <a:r>
              <a:rPr lang="en-US" sz="2400" dirty="0">
                <a:latin typeface="Times New Roman" panose="02020603050405020304" pitchFamily="18" charset="0"/>
                <a:cs typeface="Times New Roman" panose="02020603050405020304" pitchFamily="18" charset="0"/>
              </a:rPr>
              <a:t>: Lettuce, </a:t>
            </a:r>
            <a:r>
              <a:rPr lang="en-US" sz="2400" dirty="0" err="1">
                <a:latin typeface="Times New Roman" panose="02020603050405020304" pitchFamily="18" charset="0"/>
                <a:cs typeface="Times New Roman" panose="02020603050405020304" pitchFamily="18" charset="0"/>
              </a:rPr>
              <a:t>Spinich</a:t>
            </a:r>
            <a:r>
              <a:rPr lang="en-US" sz="2400" dirty="0">
                <a:latin typeface="Times New Roman" panose="02020603050405020304" pitchFamily="18" charset="0"/>
                <a:cs typeface="Times New Roman" panose="02020603050405020304" pitchFamily="18" charset="0"/>
              </a:rPr>
              <a:t> and Beet. </a:t>
            </a: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142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436852-66BB-4E93-9FDD-BF0D30AD8022}"/>
              </a:ext>
            </a:extLst>
          </p:cNvPr>
          <p:cNvSpPr/>
          <p:nvPr/>
        </p:nvSpPr>
        <p:spPr>
          <a:xfrm>
            <a:off x="0" y="160020"/>
            <a:ext cx="12192000" cy="6186309"/>
          </a:xfrm>
          <a:prstGeom prst="rect">
            <a:avLst/>
          </a:prstGeom>
        </p:spPr>
        <p:txBody>
          <a:bodyPr wrap="square">
            <a:spAutoFit/>
          </a:bodyPr>
          <a:lstStyle/>
          <a:p>
            <a:r>
              <a:rPr lang="en-US" b="0" i="0" dirty="0">
                <a:effectLst/>
                <a:latin typeface="Time  NEW"/>
              </a:rPr>
              <a:t>Hotbeds and cold frames are both structures used in gardening to extend the growing season and protect plants from adverse weather conditions. However, they differ primarily in their heating methods and applications.</a:t>
            </a:r>
          </a:p>
          <a:p>
            <a:r>
              <a:rPr lang="en-US" b="1" i="0" dirty="0">
                <a:effectLst/>
                <a:latin typeface="Time  NEW"/>
                <a:cs typeface="Times New Roman" panose="02020603050405020304" pitchFamily="18" charset="0"/>
              </a:rPr>
              <a:t>Hotbeds</a:t>
            </a:r>
          </a:p>
          <a:p>
            <a:pPr>
              <a:buFont typeface="Arial" panose="020B0604020202020204" pitchFamily="34" charset="0"/>
              <a:buChar char="•"/>
            </a:pPr>
            <a:r>
              <a:rPr lang="en-US" b="0" i="0" dirty="0">
                <a:effectLst/>
                <a:latin typeface="Time  NEW"/>
              </a:rPr>
              <a:t>Heating Source: Hotbeds are equipped with a supplemental heating source. This can includes:  Organic Material: Fresh manure (such as cow or horse manure) generates heat through decomposition.</a:t>
            </a:r>
          </a:p>
          <a:p>
            <a:pPr>
              <a:buFont typeface="Arial" panose="020B0604020202020204" pitchFamily="34" charset="0"/>
              <a:buChar char="•"/>
            </a:pPr>
            <a:r>
              <a:rPr lang="en-US" b="0" i="0" dirty="0">
                <a:effectLst/>
                <a:latin typeface="Time  NEW"/>
              </a:rPr>
              <a:t>Electric Heating Cables: These cables can be laid in the soil to provide consistent warmth.</a:t>
            </a:r>
          </a:p>
          <a:p>
            <a:pPr>
              <a:buFont typeface="Arial" panose="020B0604020202020204" pitchFamily="34" charset="0"/>
              <a:buChar char="•"/>
            </a:pPr>
            <a:r>
              <a:rPr lang="en-US" b="0" i="0" dirty="0">
                <a:effectLst/>
                <a:latin typeface="Time  NEW"/>
              </a:rPr>
              <a:t>Steam or Hot Water: Some hotbeds use steam pipes or hot water systems for heating.</a:t>
            </a:r>
          </a:p>
          <a:p>
            <a:pPr>
              <a:buFont typeface="Arial" panose="020B0604020202020204" pitchFamily="34" charset="0"/>
              <a:buChar char="•"/>
            </a:pPr>
            <a:r>
              <a:rPr lang="en-US" b="0" i="0" dirty="0">
                <a:effectLst/>
                <a:latin typeface="Time  NEW"/>
              </a:rPr>
              <a:t>Functionality: </a:t>
            </a:r>
            <a:r>
              <a:rPr lang="en-US" b="1" i="0" dirty="0">
                <a:solidFill>
                  <a:srgbClr val="FF0000"/>
                </a:solidFill>
                <a:effectLst/>
                <a:latin typeface="Time  NEW"/>
              </a:rPr>
              <a:t>Hotbeds allow for earlier planting in spring and extended growing into fall and winter. They create a warmer environment that encourages quicker germination and growth of seedlings</a:t>
            </a:r>
            <a:r>
              <a:rPr lang="en-US" b="0" i="0" dirty="0">
                <a:effectLst/>
                <a:latin typeface="Time  NEW"/>
              </a:rPr>
              <a:t>.</a:t>
            </a:r>
          </a:p>
          <a:p>
            <a:pPr>
              <a:buFont typeface="Arial" panose="020B0604020202020204" pitchFamily="34" charset="0"/>
              <a:buChar char="•"/>
            </a:pPr>
            <a:r>
              <a:rPr lang="en-US" b="0" i="0" dirty="0">
                <a:effectLst/>
                <a:latin typeface="Time  NEW"/>
              </a:rPr>
              <a:t>Construction: Typically built slightly below ground level or at ground level, hotbeds often have a glass or plastic cover to trap heat. They can be permanent structures made of wood, concrete, or brick.</a:t>
            </a:r>
          </a:p>
          <a:p>
            <a:pPr>
              <a:buFont typeface="Arial" panose="020B0604020202020204" pitchFamily="34" charset="0"/>
              <a:buChar char="•"/>
            </a:pPr>
            <a:endParaRPr lang="en-US" dirty="0">
              <a:latin typeface="Time  NEW"/>
            </a:endParaRPr>
          </a:p>
          <a:p>
            <a:pPr>
              <a:buFont typeface="Arial" panose="020B0604020202020204" pitchFamily="34" charset="0"/>
              <a:buChar char="•"/>
            </a:pPr>
            <a:endParaRPr lang="en-US" b="0" i="0" dirty="0">
              <a:effectLst/>
              <a:latin typeface="Time  NEW"/>
            </a:endParaRPr>
          </a:p>
          <a:p>
            <a:r>
              <a:rPr lang="en-US" b="1" dirty="0">
                <a:latin typeface="Time  NEW"/>
              </a:rPr>
              <a:t>Cold Frames</a:t>
            </a:r>
          </a:p>
          <a:p>
            <a:r>
              <a:rPr lang="en-US" dirty="0">
                <a:latin typeface="Time  NEW"/>
              </a:rPr>
              <a:t>Heating Source: Cold frames do not have a supplemental heat source. Instead, they rely on passive solar heating: The structure captures sunlight, which warms the air inside.</a:t>
            </a:r>
          </a:p>
          <a:p>
            <a:r>
              <a:rPr lang="en-US" dirty="0">
                <a:latin typeface="Time  NEW"/>
              </a:rPr>
              <a:t>Temperature moderation occurs naturally, providing a few degrees of protection against frost.</a:t>
            </a:r>
          </a:p>
          <a:p>
            <a:r>
              <a:rPr lang="en-US" dirty="0">
                <a:latin typeface="Time  NEW"/>
              </a:rPr>
              <a:t>Functionality: Cold frames are </a:t>
            </a:r>
            <a:r>
              <a:rPr lang="en-US" b="1" dirty="0">
                <a:solidFill>
                  <a:srgbClr val="FF0000"/>
                </a:solidFill>
                <a:latin typeface="Time  NEW"/>
              </a:rPr>
              <a:t>ideal for hardening off seedlings before transplanting them outdoors</a:t>
            </a:r>
            <a:r>
              <a:rPr lang="en-US" dirty="0">
                <a:latin typeface="Time  NEW"/>
              </a:rPr>
              <a:t>. They can also be used to grow cold-tolerant crops during the early spring or late fall.</a:t>
            </a:r>
          </a:p>
          <a:p>
            <a:r>
              <a:rPr lang="en-US" dirty="0">
                <a:latin typeface="Time  NEW"/>
              </a:rPr>
              <a:t>Construction: Cold frames are simpler in design, often made from wood or metal frames covered with glass or clear plastic. They can be built at ground level or slightly elevated but do not require heating systems.</a:t>
            </a:r>
          </a:p>
          <a:p>
            <a:pPr>
              <a:buFont typeface="Arial" panose="020B0604020202020204" pitchFamily="34" charset="0"/>
              <a:buChar char="•"/>
            </a:pPr>
            <a:endParaRPr lang="en-US" b="0" i="0" dirty="0">
              <a:effectLst/>
              <a:latin typeface="Time  NEW"/>
            </a:endParaRPr>
          </a:p>
        </p:txBody>
      </p:sp>
    </p:spTree>
    <p:extLst>
      <p:ext uri="{BB962C8B-B14F-4D97-AF65-F5344CB8AC3E}">
        <p14:creationId xmlns:p14="http://schemas.microsoft.com/office/powerpoint/2010/main" val="2437135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6E7F75-719D-4648-BD60-D74F43A3C222}"/>
              </a:ext>
            </a:extLst>
          </p:cNvPr>
          <p:cNvPicPr>
            <a:picLocks noChangeAspect="1"/>
          </p:cNvPicPr>
          <p:nvPr/>
        </p:nvPicPr>
        <p:blipFill>
          <a:blip r:embed="rId2"/>
          <a:stretch>
            <a:fillRect/>
          </a:stretch>
        </p:blipFill>
        <p:spPr>
          <a:xfrm>
            <a:off x="95250" y="0"/>
            <a:ext cx="5143500" cy="6858000"/>
          </a:xfrm>
          <a:prstGeom prst="rect">
            <a:avLst/>
          </a:prstGeom>
        </p:spPr>
      </p:pic>
      <p:pic>
        <p:nvPicPr>
          <p:cNvPr id="2052" name="Picture 4" descr="Hot Beds – Edinburgh Garden School">
            <a:extLst>
              <a:ext uri="{FF2B5EF4-FFF2-40B4-BE49-F238E27FC236}">
                <a16:creationId xmlns:a16="http://schemas.microsoft.com/office/drawing/2014/main" id="{ECF5BB9D-9278-4828-B9A0-FD4FF03EA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0" y="2468880"/>
            <a:ext cx="6892290" cy="44234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214E920-47A7-40E7-B899-590F7920C39C}"/>
              </a:ext>
            </a:extLst>
          </p:cNvPr>
          <p:cNvPicPr>
            <a:picLocks noChangeAspect="1"/>
          </p:cNvPicPr>
          <p:nvPr/>
        </p:nvPicPr>
        <p:blipFill>
          <a:blip r:embed="rId4"/>
          <a:stretch>
            <a:fillRect/>
          </a:stretch>
        </p:blipFill>
        <p:spPr>
          <a:xfrm>
            <a:off x="5246370" y="0"/>
            <a:ext cx="6945630" cy="3223260"/>
          </a:xfrm>
          <a:prstGeom prst="rect">
            <a:avLst/>
          </a:prstGeom>
        </p:spPr>
      </p:pic>
    </p:spTree>
    <p:extLst>
      <p:ext uri="{BB962C8B-B14F-4D97-AF65-F5344CB8AC3E}">
        <p14:creationId xmlns:p14="http://schemas.microsoft.com/office/powerpoint/2010/main" val="2996450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5B00B-4BF1-48BC-B6D9-E44332E1D411}"/>
              </a:ext>
            </a:extLst>
          </p:cNvPr>
          <p:cNvPicPr>
            <a:picLocks noChangeAspect="1"/>
          </p:cNvPicPr>
          <p:nvPr/>
        </p:nvPicPr>
        <p:blipFill>
          <a:blip r:embed="rId2"/>
          <a:stretch>
            <a:fillRect/>
          </a:stretch>
        </p:blipFill>
        <p:spPr>
          <a:xfrm>
            <a:off x="0" y="0"/>
            <a:ext cx="5977890" cy="6858000"/>
          </a:xfrm>
          <a:prstGeom prst="rect">
            <a:avLst/>
          </a:prstGeom>
        </p:spPr>
      </p:pic>
      <p:sp>
        <p:nvSpPr>
          <p:cNvPr id="3" name="AutoShape 2" descr="Start Your Garden Early With Cold Frames">
            <a:extLst>
              <a:ext uri="{FF2B5EF4-FFF2-40B4-BE49-F238E27FC236}">
                <a16:creationId xmlns:a16="http://schemas.microsoft.com/office/drawing/2014/main" id="{20CA624C-73FC-4C9C-8B0D-E7AAB6048C6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0559405-FD86-4EF9-B2F5-822CCA92A0FE}"/>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3090210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589</Words>
  <Application>Microsoft Office PowerPoint</Application>
  <PresentationFormat>Widescreen</PresentationFormat>
  <Paragraphs>99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Bikas Basnet</dc:creator>
  <cp:lastModifiedBy>Bikas Basnet</cp:lastModifiedBy>
  <cp:revision>12</cp:revision>
  <dcterms:created xsi:type="dcterms:W3CDTF">2024-12-22T02:38:44Z</dcterms:created>
  <dcterms:modified xsi:type="dcterms:W3CDTF">2024-12-22T06:46:33Z</dcterms:modified>
</cp:coreProperties>
</file>